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1" r:id="rId3"/>
    <p:sldId id="294" r:id="rId4"/>
    <p:sldId id="317" r:id="rId5"/>
    <p:sldId id="268" r:id="rId6"/>
    <p:sldId id="269" r:id="rId7"/>
    <p:sldId id="318" r:id="rId8"/>
    <p:sldId id="289" r:id="rId9"/>
    <p:sldId id="328" r:id="rId10"/>
    <p:sldId id="290" r:id="rId11"/>
    <p:sldId id="326" r:id="rId12"/>
    <p:sldId id="298" r:id="rId13"/>
    <p:sldId id="327" r:id="rId14"/>
    <p:sldId id="299" r:id="rId15"/>
    <p:sldId id="296" r:id="rId16"/>
    <p:sldId id="297" r:id="rId17"/>
    <p:sldId id="281" r:id="rId18"/>
    <p:sldId id="280" r:id="rId19"/>
    <p:sldId id="332" r:id="rId20"/>
    <p:sldId id="331" r:id="rId21"/>
    <p:sldId id="282" r:id="rId22"/>
    <p:sldId id="333" r:id="rId23"/>
    <p:sldId id="308" r:id="rId24"/>
    <p:sldId id="312" r:id="rId25"/>
    <p:sldId id="267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43A"/>
    <a:srgbClr val="226B9E"/>
    <a:srgbClr val="383A42"/>
    <a:srgbClr val="4C8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7" autoAdjust="0"/>
  </p:normalViewPr>
  <p:slideViewPr>
    <p:cSldViewPr>
      <p:cViewPr varScale="1">
        <p:scale>
          <a:sx n="75" d="100"/>
          <a:sy n="75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0"/>
    </p:cViewPr>
  </p:sorterViewPr>
  <p:notesViewPr>
    <p:cSldViewPr>
      <p:cViewPr varScale="1">
        <p:scale>
          <a:sx n="98" d="100"/>
          <a:sy n="98" d="100"/>
        </p:scale>
        <p:origin x="2952" y="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Cost of Payments</c:v>
                </c:pt>
              </c:strCache>
            </c:strRef>
          </c:tx>
          <c:dPt>
            <c:idx val="0"/>
            <c:bubble3D val="0"/>
            <c:explosion val="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8A-4685-AACE-5F00D60204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98A-4685-AACE-5F00D60204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98A-4685-AACE-5F00D60204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98A-4685-AACE-5F00D6020433}"/>
              </c:ext>
            </c:extLst>
          </c:dPt>
          <c:dLbls>
            <c:dLbl>
              <c:idx val="0"/>
              <c:layout>
                <c:manualLayout>
                  <c:x val="-0.20280409620928541"/>
                  <c:y val="-0.2518672057884656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98A-4685-AACE-5F00D602043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6035024310485773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98A-4685-AACE-5F00D602043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Interchange</c:v>
                </c:pt>
                <c:pt idx="1">
                  <c:v>Assessments &amp; Dues</c:v>
                </c:pt>
                <c:pt idx="2">
                  <c:v>Acquirer Fees</c:v>
                </c:pt>
                <c:pt idx="3">
                  <c:v>Gateway Fees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0.85</c:v>
                </c:pt>
                <c:pt idx="1">
                  <c:v>0.08</c:v>
                </c:pt>
                <c:pt idx="2">
                  <c:v>0.06</c:v>
                </c:pt>
                <c:pt idx="3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98A-4685-AACE-5F00D602043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FA0B74-0CE1-45E4-B20E-C015E4C8F1E8}" type="doc">
      <dgm:prSet loTypeId="urn:microsoft.com/office/officeart/2005/8/layout/process4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05BB83C6-48C3-4393-ABBA-46B032D22C20}">
      <dgm:prSet phldrT="[Text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Identify Key Metrics</a:t>
          </a:r>
        </a:p>
      </dgm:t>
    </dgm:pt>
    <dgm:pt modelId="{23CA2605-7713-46DA-A969-6ECFD6E976A5}" type="parTrans" cxnId="{8F815A71-B18E-47C6-A6D4-F079C68BD0BA}">
      <dgm:prSet/>
      <dgm:spPr/>
      <dgm:t>
        <a:bodyPr/>
        <a:lstStyle/>
        <a:p>
          <a:endParaRPr lang="en-US"/>
        </a:p>
      </dgm:t>
    </dgm:pt>
    <dgm:pt modelId="{AF32E520-A05C-41EA-B337-F0189C72AAC0}" type="sibTrans" cxnId="{8F815A71-B18E-47C6-A6D4-F079C68BD0BA}">
      <dgm:prSet/>
      <dgm:spPr/>
      <dgm:t>
        <a:bodyPr/>
        <a:lstStyle/>
        <a:p>
          <a:endParaRPr lang="en-US"/>
        </a:p>
      </dgm:t>
    </dgm:pt>
    <dgm:pt modelId="{CDF188AB-8110-48B2-8488-D98808D98D8D}">
      <dgm:prSet phldrT="[Text]" custT="1"/>
      <dgm:spPr>
        <a:solidFill>
          <a:srgbClr val="0070C0">
            <a:alpha val="90000"/>
          </a:srgbClr>
        </a:solidFill>
        <a:ln>
          <a:noFill/>
        </a:ln>
      </dgm:spPr>
      <dgm:t>
        <a:bodyPr/>
        <a:lstStyle/>
        <a:p>
          <a:r>
            <a:rPr lang="en-US" sz="1100" dirty="0">
              <a:solidFill>
                <a:schemeClr val="bg1"/>
              </a:solidFill>
            </a:rPr>
            <a:t>Identify key payment metrics that are important to your organization</a:t>
          </a:r>
        </a:p>
        <a:p>
          <a:endParaRPr lang="en-US" sz="1100" dirty="0">
            <a:solidFill>
              <a:schemeClr val="bg1"/>
            </a:solidFill>
          </a:endParaRPr>
        </a:p>
      </dgm:t>
    </dgm:pt>
    <dgm:pt modelId="{7F23D423-D8AB-4C47-BEDE-193A3580E8A0}" type="parTrans" cxnId="{E7C5FE57-62AA-4006-8DB1-FF6B31A10E3A}">
      <dgm:prSet/>
      <dgm:spPr/>
      <dgm:t>
        <a:bodyPr/>
        <a:lstStyle/>
        <a:p>
          <a:endParaRPr lang="en-US"/>
        </a:p>
      </dgm:t>
    </dgm:pt>
    <dgm:pt modelId="{B332171C-9FEB-4EDF-BC16-A1B2EED303C4}" type="sibTrans" cxnId="{E7C5FE57-62AA-4006-8DB1-FF6B31A10E3A}">
      <dgm:prSet/>
      <dgm:spPr/>
      <dgm:t>
        <a:bodyPr/>
        <a:lstStyle/>
        <a:p>
          <a:endParaRPr lang="en-US"/>
        </a:p>
      </dgm:t>
    </dgm:pt>
    <dgm:pt modelId="{803871A8-CEC3-4D8C-BD93-63714F7867FA}">
      <dgm:prSet phldrT="[Tex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Gather Data</a:t>
          </a:r>
        </a:p>
      </dgm:t>
    </dgm:pt>
    <dgm:pt modelId="{878A3E3B-9CEA-483E-A176-38EFF3FEB629}" type="parTrans" cxnId="{FFC21DF9-7493-41CB-963B-D7D18D1EFC61}">
      <dgm:prSet/>
      <dgm:spPr/>
      <dgm:t>
        <a:bodyPr/>
        <a:lstStyle/>
        <a:p>
          <a:endParaRPr lang="en-US"/>
        </a:p>
      </dgm:t>
    </dgm:pt>
    <dgm:pt modelId="{6841327A-7F63-47FC-B79D-CCA0ED06CBDD}" type="sibTrans" cxnId="{FFC21DF9-7493-41CB-963B-D7D18D1EFC61}">
      <dgm:prSet/>
      <dgm:spPr/>
      <dgm:t>
        <a:bodyPr/>
        <a:lstStyle/>
        <a:p>
          <a:endParaRPr lang="en-US"/>
        </a:p>
      </dgm:t>
    </dgm:pt>
    <dgm:pt modelId="{4C3985FC-9DA6-42CA-A6ED-B62572A217FA}">
      <dgm:prSet phldrT="[Text]" custT="1"/>
      <dgm:spPr>
        <a:solidFill>
          <a:srgbClr val="0070C0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100" dirty="0">
              <a:solidFill>
                <a:schemeClr val="bg1"/>
              </a:solidFill>
            </a:rPr>
            <a:t>Consolidate daily or monthly raw data from all payment sources including, acquirer(s), Discover, American Express, private label cards, gift cards, PayPal</a:t>
          </a:r>
        </a:p>
      </dgm:t>
    </dgm:pt>
    <dgm:pt modelId="{4AABEA8D-7B6C-4EF2-B64D-7B8BE15799E0}" type="parTrans" cxnId="{84DE62D9-E1E6-4B2B-9E07-6FD6EDB4E9DD}">
      <dgm:prSet/>
      <dgm:spPr/>
      <dgm:t>
        <a:bodyPr/>
        <a:lstStyle/>
        <a:p>
          <a:endParaRPr lang="en-US"/>
        </a:p>
      </dgm:t>
    </dgm:pt>
    <dgm:pt modelId="{6779ADB4-F744-4F11-8AF1-A4BE550261A8}" type="sibTrans" cxnId="{84DE62D9-E1E6-4B2B-9E07-6FD6EDB4E9DD}">
      <dgm:prSet/>
      <dgm:spPr/>
      <dgm:t>
        <a:bodyPr/>
        <a:lstStyle/>
        <a:p>
          <a:endParaRPr lang="en-US"/>
        </a:p>
      </dgm:t>
    </dgm:pt>
    <dgm:pt modelId="{D457C772-440A-43CE-AEF0-8C92806BDBCE}">
      <dgm:prSet phldrT="[Text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Organize Data</a:t>
          </a:r>
        </a:p>
      </dgm:t>
    </dgm:pt>
    <dgm:pt modelId="{90CA1023-6CCC-4FFC-BF99-FF676E63BB26}" type="parTrans" cxnId="{68266BCF-5B37-4D0A-9A2E-11FD9DCB6F82}">
      <dgm:prSet/>
      <dgm:spPr/>
      <dgm:t>
        <a:bodyPr/>
        <a:lstStyle/>
        <a:p>
          <a:endParaRPr lang="en-US"/>
        </a:p>
      </dgm:t>
    </dgm:pt>
    <dgm:pt modelId="{2D3B2404-FD21-4FA9-A496-432A8030FDA1}" type="sibTrans" cxnId="{68266BCF-5B37-4D0A-9A2E-11FD9DCB6F82}">
      <dgm:prSet/>
      <dgm:spPr/>
      <dgm:t>
        <a:bodyPr/>
        <a:lstStyle/>
        <a:p>
          <a:endParaRPr lang="en-US"/>
        </a:p>
      </dgm:t>
    </dgm:pt>
    <dgm:pt modelId="{525CD1DD-51CE-4AFE-A570-9CFFD97E6B25}">
      <dgm:prSet phldrT="[Text]" custT="1"/>
      <dgm:spPr>
        <a:solidFill>
          <a:srgbClr val="0070C0">
            <a:alpha val="90000"/>
          </a:srgbClr>
        </a:solidFill>
        <a:ln>
          <a:noFill/>
        </a:ln>
      </dgm:spPr>
      <dgm:t>
        <a:bodyPr/>
        <a:lstStyle/>
        <a:p>
          <a:r>
            <a:rPr lang="en-US" sz="1100" dirty="0">
              <a:solidFill>
                <a:schemeClr val="bg1"/>
              </a:solidFill>
            </a:rPr>
            <a:t>Normalize all payment tenders and categorize data using uniform taxonomy (one-time setup required)</a:t>
          </a:r>
        </a:p>
      </dgm:t>
    </dgm:pt>
    <dgm:pt modelId="{5376DAA8-65F2-41ED-8734-C539781179B9}" type="parTrans" cxnId="{92394855-DBE3-46AC-BB88-9288419AFF01}">
      <dgm:prSet/>
      <dgm:spPr/>
      <dgm:t>
        <a:bodyPr/>
        <a:lstStyle/>
        <a:p>
          <a:endParaRPr lang="en-US"/>
        </a:p>
      </dgm:t>
    </dgm:pt>
    <dgm:pt modelId="{53DD15AA-B691-408D-A17E-388CC7D2573F}" type="sibTrans" cxnId="{92394855-DBE3-46AC-BB88-9288419AFF01}">
      <dgm:prSet/>
      <dgm:spPr/>
      <dgm:t>
        <a:bodyPr/>
        <a:lstStyle/>
        <a:p>
          <a:endParaRPr lang="en-US"/>
        </a:p>
      </dgm:t>
    </dgm:pt>
    <dgm:pt modelId="{18AA5C3C-1526-47E8-B838-027BF8289E0D}">
      <dgm:prSet phldrT="[Text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Segment Data</a:t>
          </a:r>
        </a:p>
      </dgm:t>
    </dgm:pt>
    <dgm:pt modelId="{A7027CCE-EE46-459A-A9B8-09A2D6930E7B}" type="parTrans" cxnId="{C3CAA822-1044-4403-87F4-C097C295F3AF}">
      <dgm:prSet/>
      <dgm:spPr/>
      <dgm:t>
        <a:bodyPr/>
        <a:lstStyle/>
        <a:p>
          <a:endParaRPr lang="en-US"/>
        </a:p>
      </dgm:t>
    </dgm:pt>
    <dgm:pt modelId="{19147F25-AF62-4568-B604-3E47950E1A22}" type="sibTrans" cxnId="{C3CAA822-1044-4403-87F4-C097C295F3AF}">
      <dgm:prSet/>
      <dgm:spPr/>
      <dgm:t>
        <a:bodyPr/>
        <a:lstStyle/>
        <a:p>
          <a:endParaRPr lang="en-US"/>
        </a:p>
      </dgm:t>
    </dgm:pt>
    <dgm:pt modelId="{678DC767-CD93-423D-B2FB-E1CD24B4FD71}">
      <dgm:prSet phldrT="[Text]" custT="1"/>
      <dgm:spPr>
        <a:solidFill>
          <a:srgbClr val="0070C0">
            <a:alpha val="90000"/>
          </a:srgbClr>
        </a:solidFill>
        <a:ln>
          <a:noFill/>
        </a:ln>
      </dgm:spPr>
      <dgm:t>
        <a:bodyPr/>
        <a:lstStyle/>
        <a:p>
          <a:r>
            <a:rPr lang="en-US" sz="1100" dirty="0">
              <a:solidFill>
                <a:schemeClr val="bg1"/>
              </a:solidFill>
            </a:rPr>
            <a:t>Apply relational tables (</a:t>
          </a:r>
          <a:r>
            <a:rPr lang="en-US" sz="1100" dirty="0" err="1">
              <a:solidFill>
                <a:schemeClr val="bg1"/>
              </a:solidFill>
            </a:rPr>
            <a:t>e,g</a:t>
          </a:r>
          <a:r>
            <a:rPr lang="en-US" sz="1100" dirty="0">
              <a:solidFill>
                <a:schemeClr val="bg1"/>
              </a:solidFill>
            </a:rPr>
            <a:t>, interchange qualification, MID) to further refine your data</a:t>
          </a:r>
        </a:p>
      </dgm:t>
    </dgm:pt>
    <dgm:pt modelId="{7CD5DA18-6D57-434E-ABCD-02AD09F06A4B}" type="parTrans" cxnId="{4B93AB42-14E0-4B2B-B4E4-E2B831757059}">
      <dgm:prSet/>
      <dgm:spPr/>
      <dgm:t>
        <a:bodyPr/>
        <a:lstStyle/>
        <a:p>
          <a:endParaRPr lang="en-US"/>
        </a:p>
      </dgm:t>
    </dgm:pt>
    <dgm:pt modelId="{D091D363-EA6E-4E38-AF06-D3B3C0140D39}" type="sibTrans" cxnId="{4B93AB42-14E0-4B2B-B4E4-E2B831757059}">
      <dgm:prSet/>
      <dgm:spPr/>
      <dgm:t>
        <a:bodyPr/>
        <a:lstStyle/>
        <a:p>
          <a:endParaRPr lang="en-US"/>
        </a:p>
      </dgm:t>
    </dgm:pt>
    <dgm:pt modelId="{A3D42D21-0A3F-4869-B4AF-4C26CE0A1100}">
      <dgm:prSet phldrT="[Tex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Analyze Data</a:t>
          </a:r>
        </a:p>
      </dgm:t>
    </dgm:pt>
    <dgm:pt modelId="{346A2807-8054-46D3-88CD-546AA7388F4B}" type="parTrans" cxnId="{F01D8EAE-2388-4636-85EC-DB934BC2F932}">
      <dgm:prSet/>
      <dgm:spPr/>
      <dgm:t>
        <a:bodyPr/>
        <a:lstStyle/>
        <a:p>
          <a:endParaRPr lang="en-US"/>
        </a:p>
      </dgm:t>
    </dgm:pt>
    <dgm:pt modelId="{BA2B5413-0142-4463-A9E1-57BF3B8403BC}" type="sibTrans" cxnId="{F01D8EAE-2388-4636-85EC-DB934BC2F932}">
      <dgm:prSet/>
      <dgm:spPr/>
      <dgm:t>
        <a:bodyPr/>
        <a:lstStyle/>
        <a:p>
          <a:endParaRPr lang="en-US"/>
        </a:p>
      </dgm:t>
    </dgm:pt>
    <dgm:pt modelId="{D6877F7B-6F69-496D-B614-FB0B54DD2D66}">
      <dgm:prSet phldrT="[Text]" custT="1"/>
      <dgm:spPr>
        <a:solidFill>
          <a:srgbClr val="0070C0">
            <a:alpha val="90000"/>
          </a:srgbClr>
        </a:solidFill>
        <a:ln>
          <a:noFill/>
        </a:ln>
      </dgm:spPr>
      <dgm:t>
        <a:bodyPr/>
        <a:lstStyle/>
        <a:p>
          <a:r>
            <a:rPr lang="en-US" sz="1100" dirty="0">
              <a:solidFill>
                <a:schemeClr val="bg1"/>
              </a:solidFill>
            </a:rPr>
            <a:t>Apply BI tool to link relational tables and analyze data.  Publish or share data with your internal stake holders</a:t>
          </a:r>
        </a:p>
      </dgm:t>
    </dgm:pt>
    <dgm:pt modelId="{48AFDCAD-1258-485B-BCDC-8D9391716929}" type="parTrans" cxnId="{18857902-CD1E-47CA-AA66-CB5F62C41429}">
      <dgm:prSet/>
      <dgm:spPr/>
      <dgm:t>
        <a:bodyPr/>
        <a:lstStyle/>
        <a:p>
          <a:endParaRPr lang="en-US"/>
        </a:p>
      </dgm:t>
    </dgm:pt>
    <dgm:pt modelId="{778E1A99-69D5-43DA-862E-F32A5514B305}" type="sibTrans" cxnId="{18857902-CD1E-47CA-AA66-CB5F62C41429}">
      <dgm:prSet/>
      <dgm:spPr/>
      <dgm:t>
        <a:bodyPr/>
        <a:lstStyle/>
        <a:p>
          <a:endParaRPr lang="en-US"/>
        </a:p>
      </dgm:t>
    </dgm:pt>
    <dgm:pt modelId="{3B06E149-77F4-4488-A80E-5572ED5E60BD}" type="pres">
      <dgm:prSet presAssocID="{B3FA0B74-0CE1-45E4-B20E-C015E4C8F1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401396-9F84-4EEC-B994-F66B51EA9EC3}" type="pres">
      <dgm:prSet presAssocID="{A3D42D21-0A3F-4869-B4AF-4C26CE0A1100}" presName="boxAndChildren" presStyleCnt="0"/>
      <dgm:spPr/>
    </dgm:pt>
    <dgm:pt modelId="{F75FB94E-64BC-4EA7-B249-267D2A2F45C3}" type="pres">
      <dgm:prSet presAssocID="{A3D42D21-0A3F-4869-B4AF-4C26CE0A1100}" presName="parentTextBox" presStyleLbl="node1" presStyleIdx="0" presStyleCnt="5"/>
      <dgm:spPr/>
      <dgm:t>
        <a:bodyPr/>
        <a:lstStyle/>
        <a:p>
          <a:endParaRPr lang="en-US"/>
        </a:p>
      </dgm:t>
    </dgm:pt>
    <dgm:pt modelId="{ECF94A9A-D13A-41CC-8C46-C48972955F2B}" type="pres">
      <dgm:prSet presAssocID="{A3D42D21-0A3F-4869-B4AF-4C26CE0A1100}" presName="entireBox" presStyleLbl="node1" presStyleIdx="0" presStyleCnt="5"/>
      <dgm:spPr/>
      <dgm:t>
        <a:bodyPr/>
        <a:lstStyle/>
        <a:p>
          <a:endParaRPr lang="en-US"/>
        </a:p>
      </dgm:t>
    </dgm:pt>
    <dgm:pt modelId="{10C44D29-1FD9-46B0-B939-8FF08F31C68A}" type="pres">
      <dgm:prSet presAssocID="{A3D42D21-0A3F-4869-B4AF-4C26CE0A1100}" presName="descendantBox" presStyleCnt="0"/>
      <dgm:spPr/>
    </dgm:pt>
    <dgm:pt modelId="{BE8C2C14-A713-433A-96A0-6D2930847AF1}" type="pres">
      <dgm:prSet presAssocID="{D6877F7B-6F69-496D-B614-FB0B54DD2D66}" presName="childTextBox" presStyleLbl="fgAccFollowNode1" presStyleIdx="0" presStyleCnt="5" custLinFactY="94850" custLinFactNeighborX="17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A493E-2502-4CFC-9B94-5D1744FEC24B}" type="pres">
      <dgm:prSet presAssocID="{19147F25-AF62-4568-B604-3E47950E1A22}" presName="sp" presStyleCnt="0"/>
      <dgm:spPr/>
    </dgm:pt>
    <dgm:pt modelId="{3C499177-D7A7-4B01-B52D-75731378C0BA}" type="pres">
      <dgm:prSet presAssocID="{18AA5C3C-1526-47E8-B838-027BF8289E0D}" presName="arrowAndChildren" presStyleCnt="0"/>
      <dgm:spPr/>
    </dgm:pt>
    <dgm:pt modelId="{C744D237-2B40-4C75-8B8A-5573BDE9BDD2}" type="pres">
      <dgm:prSet presAssocID="{18AA5C3C-1526-47E8-B838-027BF8289E0D}" presName="parentTextArrow" presStyleLbl="node1" presStyleIdx="0" presStyleCnt="5"/>
      <dgm:spPr/>
      <dgm:t>
        <a:bodyPr/>
        <a:lstStyle/>
        <a:p>
          <a:endParaRPr lang="en-US"/>
        </a:p>
      </dgm:t>
    </dgm:pt>
    <dgm:pt modelId="{F48D4D1E-AE19-4B4D-9B35-00EFB9492A54}" type="pres">
      <dgm:prSet presAssocID="{18AA5C3C-1526-47E8-B838-027BF8289E0D}" presName="arrow" presStyleLbl="node1" presStyleIdx="1" presStyleCnt="5"/>
      <dgm:spPr/>
      <dgm:t>
        <a:bodyPr/>
        <a:lstStyle/>
        <a:p>
          <a:endParaRPr lang="en-US"/>
        </a:p>
      </dgm:t>
    </dgm:pt>
    <dgm:pt modelId="{47122821-19D8-46BC-9220-02BF18529556}" type="pres">
      <dgm:prSet presAssocID="{18AA5C3C-1526-47E8-B838-027BF8289E0D}" presName="descendantArrow" presStyleCnt="0"/>
      <dgm:spPr/>
    </dgm:pt>
    <dgm:pt modelId="{721F3DC3-6A3B-435C-A57D-89E2380EC725}" type="pres">
      <dgm:prSet presAssocID="{678DC767-CD93-423D-B2FB-E1CD24B4FD71}" presName="childTextArrow" presStyleLbl="fgAccFollowNode1" presStyleIdx="1" presStyleCnt="5" custLinFactNeighborX="16188" custLinFactNeighborY="-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70452-9FD8-432A-8395-788CF880354D}" type="pres">
      <dgm:prSet presAssocID="{2D3B2404-FD21-4FA9-A496-432A8030FDA1}" presName="sp" presStyleCnt="0"/>
      <dgm:spPr/>
    </dgm:pt>
    <dgm:pt modelId="{7A0A2671-309D-4CC6-AD86-9899B711F329}" type="pres">
      <dgm:prSet presAssocID="{D457C772-440A-43CE-AEF0-8C92806BDBCE}" presName="arrowAndChildren" presStyleCnt="0"/>
      <dgm:spPr/>
    </dgm:pt>
    <dgm:pt modelId="{25D7A343-EF62-4002-9D7E-AB731AA005FE}" type="pres">
      <dgm:prSet presAssocID="{D457C772-440A-43CE-AEF0-8C92806BDBCE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9ADAEA52-493C-4A88-BE48-9C9CD48B2BB1}" type="pres">
      <dgm:prSet presAssocID="{D457C772-440A-43CE-AEF0-8C92806BDBCE}" presName="arrow" presStyleLbl="node1" presStyleIdx="2" presStyleCnt="5"/>
      <dgm:spPr/>
      <dgm:t>
        <a:bodyPr/>
        <a:lstStyle/>
        <a:p>
          <a:endParaRPr lang="en-US"/>
        </a:p>
      </dgm:t>
    </dgm:pt>
    <dgm:pt modelId="{540DE08E-C420-423A-A4E7-4C220643B444}" type="pres">
      <dgm:prSet presAssocID="{D457C772-440A-43CE-AEF0-8C92806BDBCE}" presName="descendantArrow" presStyleCnt="0"/>
      <dgm:spPr/>
    </dgm:pt>
    <dgm:pt modelId="{FEF5686A-B53B-4D74-A0C3-FED8AE34DFB2}" type="pres">
      <dgm:prSet presAssocID="{525CD1DD-51CE-4AFE-A570-9CFFD97E6B25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1A574-BADF-44AE-88D5-11F49A5BE777}" type="pres">
      <dgm:prSet presAssocID="{6841327A-7F63-47FC-B79D-CCA0ED06CBDD}" presName="sp" presStyleCnt="0"/>
      <dgm:spPr/>
    </dgm:pt>
    <dgm:pt modelId="{1D78EA05-33BF-4D96-B6FA-DA6623FE569F}" type="pres">
      <dgm:prSet presAssocID="{803871A8-CEC3-4D8C-BD93-63714F7867FA}" presName="arrowAndChildren" presStyleCnt="0"/>
      <dgm:spPr/>
    </dgm:pt>
    <dgm:pt modelId="{EA1A0649-AAC2-41CF-8A62-D30F71ABCF94}" type="pres">
      <dgm:prSet presAssocID="{803871A8-CEC3-4D8C-BD93-63714F7867FA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D4963671-D69E-46C6-AC50-A38952132B15}" type="pres">
      <dgm:prSet presAssocID="{803871A8-CEC3-4D8C-BD93-63714F7867FA}" presName="arrow" presStyleLbl="node1" presStyleIdx="3" presStyleCnt="5" custLinFactNeighborX="-27778"/>
      <dgm:spPr/>
      <dgm:t>
        <a:bodyPr/>
        <a:lstStyle/>
        <a:p>
          <a:endParaRPr lang="en-US"/>
        </a:p>
      </dgm:t>
    </dgm:pt>
    <dgm:pt modelId="{6B7C2579-2DC1-4A73-89DA-6A0BCB13519B}" type="pres">
      <dgm:prSet presAssocID="{803871A8-CEC3-4D8C-BD93-63714F7867FA}" presName="descendantArrow" presStyleCnt="0"/>
      <dgm:spPr/>
    </dgm:pt>
    <dgm:pt modelId="{88C0B107-B34F-4214-8C72-6C46E2BBB636}" type="pres">
      <dgm:prSet presAssocID="{4C3985FC-9DA6-42CA-A6ED-B62572A217FA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1167B-D436-468E-AB2B-4FB42E9D1F8C}" type="pres">
      <dgm:prSet presAssocID="{AF32E520-A05C-41EA-B337-F0189C72AAC0}" presName="sp" presStyleCnt="0"/>
      <dgm:spPr/>
    </dgm:pt>
    <dgm:pt modelId="{5044B6C5-606C-4865-B0CA-0E0C875DFF52}" type="pres">
      <dgm:prSet presAssocID="{05BB83C6-48C3-4393-ABBA-46B032D22C20}" presName="arrowAndChildren" presStyleCnt="0"/>
      <dgm:spPr/>
    </dgm:pt>
    <dgm:pt modelId="{81D3E045-7207-4944-969E-45711FD31D9E}" type="pres">
      <dgm:prSet presAssocID="{05BB83C6-48C3-4393-ABBA-46B032D22C20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6F024212-2E02-4717-878E-DD8E37118DE7}" type="pres">
      <dgm:prSet presAssocID="{05BB83C6-48C3-4393-ABBA-46B032D22C20}" presName="arrow" presStyleLbl="node1" presStyleIdx="4" presStyleCnt="5" custLinFactNeighborX="-35069" custLinFactNeighborY="-221"/>
      <dgm:spPr/>
      <dgm:t>
        <a:bodyPr/>
        <a:lstStyle/>
        <a:p>
          <a:endParaRPr lang="en-US"/>
        </a:p>
      </dgm:t>
    </dgm:pt>
    <dgm:pt modelId="{1BE8B3E0-4671-404D-A77B-3BA50E61A9D3}" type="pres">
      <dgm:prSet presAssocID="{05BB83C6-48C3-4393-ABBA-46B032D22C20}" presName="descendantArrow" presStyleCnt="0"/>
      <dgm:spPr/>
    </dgm:pt>
    <dgm:pt modelId="{516CA122-8647-451C-A1FF-6BF06A75E328}" type="pres">
      <dgm:prSet presAssocID="{CDF188AB-8110-48B2-8488-D98808D98D8D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A98299-ABF9-434D-ACD8-892843A4116C}" type="presOf" srcId="{05BB83C6-48C3-4393-ABBA-46B032D22C20}" destId="{6F024212-2E02-4717-878E-DD8E37118DE7}" srcOrd="1" destOrd="0" presId="urn:microsoft.com/office/officeart/2005/8/layout/process4"/>
    <dgm:cxn modelId="{892486CD-435D-4ACB-A603-DA4DA03997D3}" type="presOf" srcId="{B3FA0B74-0CE1-45E4-B20E-C015E4C8F1E8}" destId="{3B06E149-77F4-4488-A80E-5572ED5E60BD}" srcOrd="0" destOrd="0" presId="urn:microsoft.com/office/officeart/2005/8/layout/process4"/>
    <dgm:cxn modelId="{A14B26D8-5986-4F0D-B1DA-F7C8B9C74800}" type="presOf" srcId="{4C3985FC-9DA6-42CA-A6ED-B62572A217FA}" destId="{88C0B107-B34F-4214-8C72-6C46E2BBB636}" srcOrd="0" destOrd="0" presId="urn:microsoft.com/office/officeart/2005/8/layout/process4"/>
    <dgm:cxn modelId="{1B812089-DF5C-4E76-9306-A21C2D20D5BC}" type="presOf" srcId="{803871A8-CEC3-4D8C-BD93-63714F7867FA}" destId="{EA1A0649-AAC2-41CF-8A62-D30F71ABCF94}" srcOrd="0" destOrd="0" presId="urn:microsoft.com/office/officeart/2005/8/layout/process4"/>
    <dgm:cxn modelId="{7C78EDDC-83B0-43AB-8804-87E14BD498E0}" type="presOf" srcId="{678DC767-CD93-423D-B2FB-E1CD24B4FD71}" destId="{721F3DC3-6A3B-435C-A57D-89E2380EC725}" srcOrd="0" destOrd="0" presId="urn:microsoft.com/office/officeart/2005/8/layout/process4"/>
    <dgm:cxn modelId="{8F815A71-B18E-47C6-A6D4-F079C68BD0BA}" srcId="{B3FA0B74-0CE1-45E4-B20E-C015E4C8F1E8}" destId="{05BB83C6-48C3-4393-ABBA-46B032D22C20}" srcOrd="0" destOrd="0" parTransId="{23CA2605-7713-46DA-A969-6ECFD6E976A5}" sibTransId="{AF32E520-A05C-41EA-B337-F0189C72AAC0}"/>
    <dgm:cxn modelId="{7688D20C-2976-497D-A40A-D2E63C6B5FDF}" type="presOf" srcId="{D457C772-440A-43CE-AEF0-8C92806BDBCE}" destId="{9ADAEA52-493C-4A88-BE48-9C9CD48B2BB1}" srcOrd="1" destOrd="0" presId="urn:microsoft.com/office/officeart/2005/8/layout/process4"/>
    <dgm:cxn modelId="{DECAF7F8-E141-4A0C-94D4-28B56129E0EC}" type="presOf" srcId="{18AA5C3C-1526-47E8-B838-027BF8289E0D}" destId="{C744D237-2B40-4C75-8B8A-5573BDE9BDD2}" srcOrd="0" destOrd="0" presId="urn:microsoft.com/office/officeart/2005/8/layout/process4"/>
    <dgm:cxn modelId="{85857D02-DFD8-42BF-8252-C1C378B507D9}" type="presOf" srcId="{CDF188AB-8110-48B2-8488-D98808D98D8D}" destId="{516CA122-8647-451C-A1FF-6BF06A75E328}" srcOrd="0" destOrd="0" presId="urn:microsoft.com/office/officeart/2005/8/layout/process4"/>
    <dgm:cxn modelId="{C3CAA822-1044-4403-87F4-C097C295F3AF}" srcId="{B3FA0B74-0CE1-45E4-B20E-C015E4C8F1E8}" destId="{18AA5C3C-1526-47E8-B838-027BF8289E0D}" srcOrd="3" destOrd="0" parTransId="{A7027CCE-EE46-459A-A9B8-09A2D6930E7B}" sibTransId="{19147F25-AF62-4568-B604-3E47950E1A22}"/>
    <dgm:cxn modelId="{FEF1168D-B222-469F-A20C-56BD83422A2B}" type="presOf" srcId="{D457C772-440A-43CE-AEF0-8C92806BDBCE}" destId="{25D7A343-EF62-4002-9D7E-AB731AA005FE}" srcOrd="0" destOrd="0" presId="urn:microsoft.com/office/officeart/2005/8/layout/process4"/>
    <dgm:cxn modelId="{F01D8EAE-2388-4636-85EC-DB934BC2F932}" srcId="{B3FA0B74-0CE1-45E4-B20E-C015E4C8F1E8}" destId="{A3D42D21-0A3F-4869-B4AF-4C26CE0A1100}" srcOrd="4" destOrd="0" parTransId="{346A2807-8054-46D3-88CD-546AA7388F4B}" sibTransId="{BA2B5413-0142-4463-A9E1-57BF3B8403BC}"/>
    <dgm:cxn modelId="{C86E69E6-CC33-4A5C-89F7-A5F682E42D64}" type="presOf" srcId="{A3D42D21-0A3F-4869-B4AF-4C26CE0A1100}" destId="{ECF94A9A-D13A-41CC-8C46-C48972955F2B}" srcOrd="1" destOrd="0" presId="urn:microsoft.com/office/officeart/2005/8/layout/process4"/>
    <dgm:cxn modelId="{84DE62D9-E1E6-4B2B-9E07-6FD6EDB4E9DD}" srcId="{803871A8-CEC3-4D8C-BD93-63714F7867FA}" destId="{4C3985FC-9DA6-42CA-A6ED-B62572A217FA}" srcOrd="0" destOrd="0" parTransId="{4AABEA8D-7B6C-4EF2-B64D-7B8BE15799E0}" sibTransId="{6779ADB4-F744-4F11-8AF1-A4BE550261A8}"/>
    <dgm:cxn modelId="{84BEC5FB-9C3B-415C-9D4D-A7D0F9E0B4A4}" type="presOf" srcId="{803871A8-CEC3-4D8C-BD93-63714F7867FA}" destId="{D4963671-D69E-46C6-AC50-A38952132B15}" srcOrd="1" destOrd="0" presId="urn:microsoft.com/office/officeart/2005/8/layout/process4"/>
    <dgm:cxn modelId="{41BAA113-83E1-4CFF-AAB7-E1D6A2E67152}" type="presOf" srcId="{A3D42D21-0A3F-4869-B4AF-4C26CE0A1100}" destId="{F75FB94E-64BC-4EA7-B249-267D2A2F45C3}" srcOrd="0" destOrd="0" presId="urn:microsoft.com/office/officeart/2005/8/layout/process4"/>
    <dgm:cxn modelId="{4B93AB42-14E0-4B2B-B4E4-E2B831757059}" srcId="{18AA5C3C-1526-47E8-B838-027BF8289E0D}" destId="{678DC767-CD93-423D-B2FB-E1CD24B4FD71}" srcOrd="0" destOrd="0" parTransId="{7CD5DA18-6D57-434E-ABCD-02AD09F06A4B}" sibTransId="{D091D363-EA6E-4E38-AF06-D3B3C0140D39}"/>
    <dgm:cxn modelId="{9ADCB3BA-F469-4E8B-864E-6F9A939849B1}" type="presOf" srcId="{05BB83C6-48C3-4393-ABBA-46B032D22C20}" destId="{81D3E045-7207-4944-969E-45711FD31D9E}" srcOrd="0" destOrd="0" presId="urn:microsoft.com/office/officeart/2005/8/layout/process4"/>
    <dgm:cxn modelId="{FFC21DF9-7493-41CB-963B-D7D18D1EFC61}" srcId="{B3FA0B74-0CE1-45E4-B20E-C015E4C8F1E8}" destId="{803871A8-CEC3-4D8C-BD93-63714F7867FA}" srcOrd="1" destOrd="0" parTransId="{878A3E3B-9CEA-483E-A176-38EFF3FEB629}" sibTransId="{6841327A-7F63-47FC-B79D-CCA0ED06CBDD}"/>
    <dgm:cxn modelId="{E7C5FE57-62AA-4006-8DB1-FF6B31A10E3A}" srcId="{05BB83C6-48C3-4393-ABBA-46B032D22C20}" destId="{CDF188AB-8110-48B2-8488-D98808D98D8D}" srcOrd="0" destOrd="0" parTransId="{7F23D423-D8AB-4C47-BEDE-193A3580E8A0}" sibTransId="{B332171C-9FEB-4EDF-BC16-A1B2EED303C4}"/>
    <dgm:cxn modelId="{68266BCF-5B37-4D0A-9A2E-11FD9DCB6F82}" srcId="{B3FA0B74-0CE1-45E4-B20E-C015E4C8F1E8}" destId="{D457C772-440A-43CE-AEF0-8C92806BDBCE}" srcOrd="2" destOrd="0" parTransId="{90CA1023-6CCC-4FFC-BF99-FF676E63BB26}" sibTransId="{2D3B2404-FD21-4FA9-A496-432A8030FDA1}"/>
    <dgm:cxn modelId="{E5EB4223-1E45-44EF-8438-F00B2DE0B30A}" type="presOf" srcId="{525CD1DD-51CE-4AFE-A570-9CFFD97E6B25}" destId="{FEF5686A-B53B-4D74-A0C3-FED8AE34DFB2}" srcOrd="0" destOrd="0" presId="urn:microsoft.com/office/officeart/2005/8/layout/process4"/>
    <dgm:cxn modelId="{18857902-CD1E-47CA-AA66-CB5F62C41429}" srcId="{A3D42D21-0A3F-4869-B4AF-4C26CE0A1100}" destId="{D6877F7B-6F69-496D-B614-FB0B54DD2D66}" srcOrd="0" destOrd="0" parTransId="{48AFDCAD-1258-485B-BCDC-8D9391716929}" sibTransId="{778E1A99-69D5-43DA-862E-F32A5514B305}"/>
    <dgm:cxn modelId="{92F74073-FFB0-47CE-AB3B-B444EEFF41D3}" type="presOf" srcId="{18AA5C3C-1526-47E8-B838-027BF8289E0D}" destId="{F48D4D1E-AE19-4B4D-9B35-00EFB9492A54}" srcOrd="1" destOrd="0" presId="urn:microsoft.com/office/officeart/2005/8/layout/process4"/>
    <dgm:cxn modelId="{8CA84C34-BF98-40D4-8A4C-CB5A68FDBEF8}" type="presOf" srcId="{D6877F7B-6F69-496D-B614-FB0B54DD2D66}" destId="{BE8C2C14-A713-433A-96A0-6D2930847AF1}" srcOrd="0" destOrd="0" presId="urn:microsoft.com/office/officeart/2005/8/layout/process4"/>
    <dgm:cxn modelId="{92394855-DBE3-46AC-BB88-9288419AFF01}" srcId="{D457C772-440A-43CE-AEF0-8C92806BDBCE}" destId="{525CD1DD-51CE-4AFE-A570-9CFFD97E6B25}" srcOrd="0" destOrd="0" parTransId="{5376DAA8-65F2-41ED-8734-C539781179B9}" sibTransId="{53DD15AA-B691-408D-A17E-388CC7D2573F}"/>
    <dgm:cxn modelId="{E89058AA-BF68-40CF-B826-997DCB3BF460}" type="presParOf" srcId="{3B06E149-77F4-4488-A80E-5572ED5E60BD}" destId="{31401396-9F84-4EEC-B994-F66B51EA9EC3}" srcOrd="0" destOrd="0" presId="urn:microsoft.com/office/officeart/2005/8/layout/process4"/>
    <dgm:cxn modelId="{73A97791-3452-474A-8409-BA228C183076}" type="presParOf" srcId="{31401396-9F84-4EEC-B994-F66B51EA9EC3}" destId="{F75FB94E-64BC-4EA7-B249-267D2A2F45C3}" srcOrd="0" destOrd="0" presId="urn:microsoft.com/office/officeart/2005/8/layout/process4"/>
    <dgm:cxn modelId="{9B693D51-A7D3-4337-A668-9320F7C594CE}" type="presParOf" srcId="{31401396-9F84-4EEC-B994-F66B51EA9EC3}" destId="{ECF94A9A-D13A-41CC-8C46-C48972955F2B}" srcOrd="1" destOrd="0" presId="urn:microsoft.com/office/officeart/2005/8/layout/process4"/>
    <dgm:cxn modelId="{DA75DF89-369A-45E0-A751-B0801E285DC3}" type="presParOf" srcId="{31401396-9F84-4EEC-B994-F66B51EA9EC3}" destId="{10C44D29-1FD9-46B0-B939-8FF08F31C68A}" srcOrd="2" destOrd="0" presId="urn:microsoft.com/office/officeart/2005/8/layout/process4"/>
    <dgm:cxn modelId="{C8C59ED2-16B1-433C-9FA5-60B6FE58E152}" type="presParOf" srcId="{10C44D29-1FD9-46B0-B939-8FF08F31C68A}" destId="{BE8C2C14-A713-433A-96A0-6D2930847AF1}" srcOrd="0" destOrd="0" presId="urn:microsoft.com/office/officeart/2005/8/layout/process4"/>
    <dgm:cxn modelId="{58B638CD-A3A9-4846-AADC-EA601F493A69}" type="presParOf" srcId="{3B06E149-77F4-4488-A80E-5572ED5E60BD}" destId="{F80A493E-2502-4CFC-9B94-5D1744FEC24B}" srcOrd="1" destOrd="0" presId="urn:microsoft.com/office/officeart/2005/8/layout/process4"/>
    <dgm:cxn modelId="{AC2DF969-2637-4D11-BD87-F7EDAE20A39A}" type="presParOf" srcId="{3B06E149-77F4-4488-A80E-5572ED5E60BD}" destId="{3C499177-D7A7-4B01-B52D-75731378C0BA}" srcOrd="2" destOrd="0" presId="urn:microsoft.com/office/officeart/2005/8/layout/process4"/>
    <dgm:cxn modelId="{40189488-820B-43B1-820B-7B94F468CE1A}" type="presParOf" srcId="{3C499177-D7A7-4B01-B52D-75731378C0BA}" destId="{C744D237-2B40-4C75-8B8A-5573BDE9BDD2}" srcOrd="0" destOrd="0" presId="urn:microsoft.com/office/officeart/2005/8/layout/process4"/>
    <dgm:cxn modelId="{B338F9FF-E084-4A93-8A79-AC8E5CF04394}" type="presParOf" srcId="{3C499177-D7A7-4B01-B52D-75731378C0BA}" destId="{F48D4D1E-AE19-4B4D-9B35-00EFB9492A54}" srcOrd="1" destOrd="0" presId="urn:microsoft.com/office/officeart/2005/8/layout/process4"/>
    <dgm:cxn modelId="{E2F38596-2937-4EFF-A092-1293A3D36C29}" type="presParOf" srcId="{3C499177-D7A7-4B01-B52D-75731378C0BA}" destId="{47122821-19D8-46BC-9220-02BF18529556}" srcOrd="2" destOrd="0" presId="urn:microsoft.com/office/officeart/2005/8/layout/process4"/>
    <dgm:cxn modelId="{8428D099-CAD0-4922-BE4F-09825FA89784}" type="presParOf" srcId="{47122821-19D8-46BC-9220-02BF18529556}" destId="{721F3DC3-6A3B-435C-A57D-89E2380EC725}" srcOrd="0" destOrd="0" presId="urn:microsoft.com/office/officeart/2005/8/layout/process4"/>
    <dgm:cxn modelId="{B9C47B6C-8733-4BFE-AB6C-D49D011F9C1A}" type="presParOf" srcId="{3B06E149-77F4-4488-A80E-5572ED5E60BD}" destId="{ED170452-9FD8-432A-8395-788CF880354D}" srcOrd="3" destOrd="0" presId="urn:microsoft.com/office/officeart/2005/8/layout/process4"/>
    <dgm:cxn modelId="{B5C9ADF6-B14D-4163-BD32-654C406E9B89}" type="presParOf" srcId="{3B06E149-77F4-4488-A80E-5572ED5E60BD}" destId="{7A0A2671-309D-4CC6-AD86-9899B711F329}" srcOrd="4" destOrd="0" presId="urn:microsoft.com/office/officeart/2005/8/layout/process4"/>
    <dgm:cxn modelId="{7DD13D66-576B-4A12-A884-8E62D31B662D}" type="presParOf" srcId="{7A0A2671-309D-4CC6-AD86-9899B711F329}" destId="{25D7A343-EF62-4002-9D7E-AB731AA005FE}" srcOrd="0" destOrd="0" presId="urn:microsoft.com/office/officeart/2005/8/layout/process4"/>
    <dgm:cxn modelId="{BDBF9611-E675-4DDD-8CDC-635C2C27BD03}" type="presParOf" srcId="{7A0A2671-309D-4CC6-AD86-9899B711F329}" destId="{9ADAEA52-493C-4A88-BE48-9C9CD48B2BB1}" srcOrd="1" destOrd="0" presId="urn:microsoft.com/office/officeart/2005/8/layout/process4"/>
    <dgm:cxn modelId="{8273FECF-4EF1-4DCE-9709-76613922CF32}" type="presParOf" srcId="{7A0A2671-309D-4CC6-AD86-9899B711F329}" destId="{540DE08E-C420-423A-A4E7-4C220643B444}" srcOrd="2" destOrd="0" presId="urn:microsoft.com/office/officeart/2005/8/layout/process4"/>
    <dgm:cxn modelId="{2C907E97-5B77-48E5-890C-12EC41A6C6CA}" type="presParOf" srcId="{540DE08E-C420-423A-A4E7-4C220643B444}" destId="{FEF5686A-B53B-4D74-A0C3-FED8AE34DFB2}" srcOrd="0" destOrd="0" presId="urn:microsoft.com/office/officeart/2005/8/layout/process4"/>
    <dgm:cxn modelId="{886581F6-21C5-4D45-A998-D7DAF12C67B2}" type="presParOf" srcId="{3B06E149-77F4-4488-A80E-5572ED5E60BD}" destId="{2691A574-BADF-44AE-88D5-11F49A5BE777}" srcOrd="5" destOrd="0" presId="urn:microsoft.com/office/officeart/2005/8/layout/process4"/>
    <dgm:cxn modelId="{B3B378CE-CE9B-4E47-866A-D4119ED7045A}" type="presParOf" srcId="{3B06E149-77F4-4488-A80E-5572ED5E60BD}" destId="{1D78EA05-33BF-4D96-B6FA-DA6623FE569F}" srcOrd="6" destOrd="0" presId="urn:microsoft.com/office/officeart/2005/8/layout/process4"/>
    <dgm:cxn modelId="{F2CB644F-A480-433F-86FE-03EE72CB2232}" type="presParOf" srcId="{1D78EA05-33BF-4D96-B6FA-DA6623FE569F}" destId="{EA1A0649-AAC2-41CF-8A62-D30F71ABCF94}" srcOrd="0" destOrd="0" presId="urn:microsoft.com/office/officeart/2005/8/layout/process4"/>
    <dgm:cxn modelId="{8D423F3C-B1C9-4F08-AC64-7BD6754DD723}" type="presParOf" srcId="{1D78EA05-33BF-4D96-B6FA-DA6623FE569F}" destId="{D4963671-D69E-46C6-AC50-A38952132B15}" srcOrd="1" destOrd="0" presId="urn:microsoft.com/office/officeart/2005/8/layout/process4"/>
    <dgm:cxn modelId="{9700EFD4-012F-49BD-95C6-45C919E58E43}" type="presParOf" srcId="{1D78EA05-33BF-4D96-B6FA-DA6623FE569F}" destId="{6B7C2579-2DC1-4A73-89DA-6A0BCB13519B}" srcOrd="2" destOrd="0" presId="urn:microsoft.com/office/officeart/2005/8/layout/process4"/>
    <dgm:cxn modelId="{1C576F00-F98B-4E38-BE4E-B12D1B2037DE}" type="presParOf" srcId="{6B7C2579-2DC1-4A73-89DA-6A0BCB13519B}" destId="{88C0B107-B34F-4214-8C72-6C46E2BBB636}" srcOrd="0" destOrd="0" presId="urn:microsoft.com/office/officeart/2005/8/layout/process4"/>
    <dgm:cxn modelId="{B23963C3-1862-4A6C-8099-0E34231DB401}" type="presParOf" srcId="{3B06E149-77F4-4488-A80E-5572ED5E60BD}" destId="{B5F1167B-D436-468E-AB2B-4FB42E9D1F8C}" srcOrd="7" destOrd="0" presId="urn:microsoft.com/office/officeart/2005/8/layout/process4"/>
    <dgm:cxn modelId="{9977CF6E-D964-4A80-895C-146AEA80A44F}" type="presParOf" srcId="{3B06E149-77F4-4488-A80E-5572ED5E60BD}" destId="{5044B6C5-606C-4865-B0CA-0E0C875DFF52}" srcOrd="8" destOrd="0" presId="urn:microsoft.com/office/officeart/2005/8/layout/process4"/>
    <dgm:cxn modelId="{5FE53945-E6C9-410C-BED0-7A7F15A5914A}" type="presParOf" srcId="{5044B6C5-606C-4865-B0CA-0E0C875DFF52}" destId="{81D3E045-7207-4944-969E-45711FD31D9E}" srcOrd="0" destOrd="0" presId="urn:microsoft.com/office/officeart/2005/8/layout/process4"/>
    <dgm:cxn modelId="{DA605576-A18A-4DE4-AD89-EA0CB9B1BABE}" type="presParOf" srcId="{5044B6C5-606C-4865-B0CA-0E0C875DFF52}" destId="{6F024212-2E02-4717-878E-DD8E37118DE7}" srcOrd="1" destOrd="0" presId="urn:microsoft.com/office/officeart/2005/8/layout/process4"/>
    <dgm:cxn modelId="{7A400CBA-BC4D-4B8E-8505-B6413C12A39A}" type="presParOf" srcId="{5044B6C5-606C-4865-B0CA-0E0C875DFF52}" destId="{1BE8B3E0-4671-404D-A77B-3BA50E61A9D3}" srcOrd="2" destOrd="0" presId="urn:microsoft.com/office/officeart/2005/8/layout/process4"/>
    <dgm:cxn modelId="{A014DBC2-DCB2-409A-92EF-A8A6302ECC18}" type="presParOf" srcId="{1BE8B3E0-4671-404D-A77B-3BA50E61A9D3}" destId="{516CA122-8647-451C-A1FF-6BF06A75E328}" srcOrd="0" destOrd="0" presId="urn:microsoft.com/office/officeart/2005/8/layout/process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79893"/>
          </a:xfrm>
          <a:prstGeom prst="rect">
            <a:avLst/>
          </a:prstGeom>
        </p:spPr>
        <p:txBody>
          <a:bodyPr vert="horz" lIns="97023" tIns="48511" rIns="97023" bIns="485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79893"/>
          </a:xfrm>
          <a:prstGeom prst="rect">
            <a:avLst/>
          </a:prstGeom>
        </p:spPr>
        <p:txBody>
          <a:bodyPr vert="horz" lIns="97023" tIns="48511" rIns="97023" bIns="48511" rtlCol="0"/>
          <a:lstStyle>
            <a:lvl1pPr algn="r">
              <a:defRPr sz="1200"/>
            </a:lvl1pPr>
          </a:lstStyle>
          <a:p>
            <a:fld id="{D3F210DD-EE77-4910-8D26-56E392D93D2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631"/>
            <a:ext cx="3169920" cy="479893"/>
          </a:xfrm>
          <a:prstGeom prst="rect">
            <a:avLst/>
          </a:prstGeom>
        </p:spPr>
        <p:txBody>
          <a:bodyPr vert="horz" lIns="97023" tIns="48511" rIns="97023" bIns="485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631"/>
            <a:ext cx="3169920" cy="479893"/>
          </a:xfrm>
          <a:prstGeom prst="rect">
            <a:avLst/>
          </a:prstGeom>
        </p:spPr>
        <p:txBody>
          <a:bodyPr vert="horz" lIns="97023" tIns="48511" rIns="97023" bIns="48511" rtlCol="0" anchor="b"/>
          <a:lstStyle>
            <a:lvl1pPr algn="r">
              <a:defRPr sz="1200"/>
            </a:lvl1pPr>
          </a:lstStyle>
          <a:p>
            <a:fld id="{BA20D7AE-FCF1-4FCB-AEBF-F6D3AEBAD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13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7023" tIns="48511" rIns="97023" bIns="485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7023" tIns="48511" rIns="97023" bIns="48511" rtlCol="0"/>
          <a:lstStyle>
            <a:lvl1pPr algn="r">
              <a:defRPr sz="1200"/>
            </a:lvl1pPr>
          </a:lstStyle>
          <a:p>
            <a:fld id="{866FC5F4-D4B6-4B8B-BD06-780D3B6ACF97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023" tIns="48511" rIns="97023" bIns="485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7023" tIns="48511" rIns="97023" bIns="485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7023" tIns="48511" rIns="97023" bIns="485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7023" tIns="48511" rIns="97023" bIns="48511" rtlCol="0" anchor="b"/>
          <a:lstStyle>
            <a:lvl1pPr algn="r">
              <a:defRPr sz="1200"/>
            </a:lvl1pPr>
          </a:lstStyle>
          <a:p>
            <a:fld id="{9E65DB46-732C-4E7C-89D5-12F0F0DDED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81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6C72E-8170-4ED8-BA22-95EA5F9F495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65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B798D-1C67-4BDE-96F6-24B68FCE2A0D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4906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B798D-1C67-4BDE-96F6-24B68FCE2A0D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102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b"/>
          <a:lstStyle/>
          <a:p>
            <a:pPr algn="r" defTabSz="914485"/>
            <a:fld id="{36591488-917A-4098-9E30-B6FB409172A1}" type="slidenum">
              <a:rPr lang="en-US" sz="1100"/>
              <a:pPr algn="r" defTabSz="914485"/>
              <a:t>11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21723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35048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12628"/>
            <a:ext cx="6400800" cy="11096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Box 2"/>
          <p:cNvSpPr txBox="1">
            <a:spLocks noChangeArrowheads="1"/>
          </p:cNvSpPr>
          <p:nvPr userDrawn="1"/>
        </p:nvSpPr>
        <p:spPr bwMode="auto">
          <a:xfrm>
            <a:off x="6477000" y="76200"/>
            <a:ext cx="2533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Simplifying Payments℠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1121468" cy="63805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4692" y="3853581"/>
            <a:ext cx="9148692" cy="147145"/>
          </a:xfrm>
          <a:prstGeom prst="rect">
            <a:avLst/>
          </a:prstGeom>
          <a:solidFill>
            <a:srgbClr val="226B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DFDA0A5B-A0FA-4DBD-AF6D-E1015708C5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34200" y="76200"/>
            <a:ext cx="207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chemeClr val="accent1"/>
                </a:solidFill>
                <a:effectLst/>
                <a:latin typeface="Calibri"/>
                <a:ea typeface="Calibri"/>
                <a:cs typeface="Times New Roman"/>
              </a:rPr>
              <a:t>Simplifying Payments</a:t>
            </a:r>
            <a:r>
              <a:rPr lang="en-US" sz="1400" dirty="0">
                <a:solidFill>
                  <a:schemeClr val="accent1"/>
                </a:solidFill>
                <a:effectLst/>
                <a:latin typeface="Calibri"/>
                <a:ea typeface="Calibri"/>
                <a:cs typeface="Times New Roman"/>
              </a:rPr>
              <a:t>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6460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D2F2-9BA1-45DB-A266-34D3848768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6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D2F2-9BA1-45DB-A266-34D3848768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2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162" y="297722"/>
            <a:ext cx="684894" cy="389665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 userDrawn="1"/>
        </p:nvSpPr>
        <p:spPr bwMode="auto">
          <a:xfrm>
            <a:off x="6635750" y="0"/>
            <a:ext cx="2533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Simplifying Payments℠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4692" y="1295400"/>
            <a:ext cx="9148692" cy="147145"/>
          </a:xfrm>
          <a:prstGeom prst="rect">
            <a:avLst/>
          </a:prstGeom>
          <a:solidFill>
            <a:srgbClr val="226B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B7BD2F2-9BA1-45DB-A266-34D3848768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xmlns="" id="{916A0BDB-C10F-4608-BED7-86DC9F7F01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62861" y="17488"/>
            <a:ext cx="207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chemeClr val="accent1"/>
                </a:solidFill>
                <a:effectLst/>
                <a:latin typeface="Calibri"/>
                <a:ea typeface="Calibri"/>
                <a:cs typeface="Times New Roman"/>
              </a:rPr>
              <a:t>Simplifying Payments</a:t>
            </a:r>
            <a:r>
              <a:rPr lang="en-US" sz="1400" dirty="0">
                <a:solidFill>
                  <a:schemeClr val="accent1"/>
                </a:solidFill>
                <a:effectLst/>
                <a:latin typeface="Calibri"/>
                <a:ea typeface="Calibri"/>
                <a:cs typeface="Times New Roman"/>
              </a:rPr>
              <a:t>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2151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B7BD2F2-9BA1-45DB-A266-34D3848768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7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B7BD2F2-9BA1-45DB-A266-34D3848768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D2F2-9BA1-45DB-A266-34D3848768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5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D2F2-9BA1-45DB-A266-34D3848768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0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D2F2-9BA1-45DB-A266-34D3848768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0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D2F2-9BA1-45DB-A266-34D3848768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8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D2F2-9BA1-45DB-A266-34D3848768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4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Proprietary &amp;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D2F2-9BA1-45DB-A266-34D3848768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9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11.png"/><Relationship Id="rId10" Type="http://schemas.openxmlformats.org/officeDocument/2006/relationships/diagramData" Target="../diagrams/data1.xml"/><Relationship Id="rId4" Type="http://schemas.openxmlformats.org/officeDocument/2006/relationships/image" Target="../media/image10.png"/><Relationship Id="rId9" Type="http://schemas.openxmlformats.org/officeDocument/2006/relationships/image" Target="../media/image7.png"/><Relationship Id="rId14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anand@optimizedpmts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38400"/>
            <a:ext cx="7772400" cy="1470025"/>
          </a:xfrm>
        </p:spPr>
        <p:txBody>
          <a:bodyPr/>
          <a:lstStyle/>
          <a:p>
            <a:r>
              <a:rPr lang="en-US" dirty="0"/>
              <a:t>Understanding &amp; Reducing the Cost of Card Payments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4953000"/>
            <a:ext cx="2743200" cy="15240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dirty="0">
                <a:latin typeface="+mj-lt"/>
              </a:rPr>
              <a:t>January 12, 2017</a:t>
            </a:r>
          </a:p>
          <a:p>
            <a:pPr algn="l"/>
            <a:endParaRPr lang="en-US" dirty="0">
              <a:latin typeface="+mj-lt"/>
            </a:endParaRPr>
          </a:p>
          <a:p>
            <a:pPr algn="l"/>
            <a:r>
              <a:rPr lang="en-US" dirty="0">
                <a:latin typeface="+mj-lt"/>
              </a:rPr>
              <a:t>Anand Goel</a:t>
            </a:r>
          </a:p>
          <a:p>
            <a:pPr algn="l"/>
            <a:r>
              <a:rPr lang="en-US" u="sng" dirty="0">
                <a:latin typeface="+mj-lt"/>
              </a:rPr>
              <a:t>anand@optimizedpmts.com</a:t>
            </a:r>
          </a:p>
          <a:p>
            <a:pPr algn="l"/>
            <a:r>
              <a:rPr lang="en-US" dirty="0">
                <a:latin typeface="+mj-lt"/>
              </a:rPr>
              <a:t>404-542-8520 phone</a:t>
            </a:r>
          </a:p>
          <a:p>
            <a:pPr algn="l"/>
            <a:r>
              <a:rPr lang="en-US" dirty="0">
                <a:latin typeface="+mj-lt"/>
              </a:rPr>
              <a:t>888-846-1305 fax</a:t>
            </a:r>
          </a:p>
          <a:p>
            <a:pPr algn="l"/>
            <a:endParaRPr lang="en-US" dirty="0">
              <a:latin typeface="+mj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8FFAB683-193D-471A-9D4B-4A94B436A0AC}"/>
              </a:ext>
            </a:extLst>
          </p:cNvPr>
          <p:cNvSpPr txBox="1">
            <a:spLocks/>
          </p:cNvSpPr>
          <p:nvPr/>
        </p:nvSpPr>
        <p:spPr>
          <a:xfrm>
            <a:off x="6172200" y="5181600"/>
            <a:ext cx="27432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32343A"/>
                </a:solidFill>
                <a:latin typeface="+mj-lt"/>
              </a:rPr>
              <a:t>September 20, 2018</a:t>
            </a:r>
          </a:p>
          <a:p>
            <a:pPr algn="l"/>
            <a:endParaRPr lang="en-US" dirty="0">
              <a:solidFill>
                <a:srgbClr val="32343A"/>
              </a:solidFill>
              <a:latin typeface="+mj-lt"/>
            </a:endParaRPr>
          </a:p>
          <a:p>
            <a:pPr algn="l"/>
            <a:r>
              <a:rPr lang="en-US" dirty="0">
                <a:solidFill>
                  <a:srgbClr val="32343A"/>
                </a:solidFill>
                <a:latin typeface="+mj-lt"/>
              </a:rPr>
              <a:t>Anand Goel</a:t>
            </a:r>
          </a:p>
          <a:p>
            <a:pPr algn="l"/>
            <a:r>
              <a:rPr lang="en-US" u="sng" dirty="0">
                <a:solidFill>
                  <a:srgbClr val="32343A"/>
                </a:solidFill>
                <a:latin typeface="+mj-lt"/>
              </a:rPr>
              <a:t>anand@optimizedpmts.com</a:t>
            </a:r>
          </a:p>
          <a:p>
            <a:pPr algn="l"/>
            <a:r>
              <a:rPr lang="en-US" dirty="0">
                <a:solidFill>
                  <a:srgbClr val="32343A"/>
                </a:solidFill>
                <a:latin typeface="+mj-lt"/>
              </a:rPr>
              <a:t>404-542-8520 phone</a:t>
            </a:r>
          </a:p>
          <a:p>
            <a:pPr algn="l"/>
            <a:r>
              <a:rPr lang="en-US" dirty="0">
                <a:solidFill>
                  <a:srgbClr val="32343A"/>
                </a:solidFill>
                <a:latin typeface="+mj-lt"/>
              </a:rPr>
              <a:t>888-846-1305 fax</a:t>
            </a:r>
          </a:p>
          <a:p>
            <a:pPr algn="l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0006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073">
              <a:defRPr/>
            </a:pPr>
            <a:fld id="{770428FA-F719-4CAE-B1A5-5F1D7946582B}" type="slidenum">
              <a:rPr lang="en-US">
                <a:latin typeface="+mn-lt"/>
              </a:rPr>
              <a:pPr defTabSz="913073">
                <a:defRPr/>
              </a:pPr>
              <a:t>10</a:t>
            </a:fld>
            <a:endParaRPr lang="en-US">
              <a:latin typeface="+mn-lt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924800" cy="699696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What are common reasons for downgrades?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1631619"/>
            <a:ext cx="8642430" cy="446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marL="360085" indent="-360085" defTabSz="823051" fontAlgn="base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Below are some of the most common reasons for downgrades:</a:t>
            </a:r>
          </a:p>
          <a:p>
            <a:pPr defTabSz="823051" fontAlgn="base">
              <a:spcAft>
                <a:spcPct val="0"/>
              </a:spcAft>
              <a:defRPr/>
            </a:pPr>
            <a:endParaRPr lang="en-US" sz="1620" dirty="0"/>
          </a:p>
          <a:p>
            <a:pPr marL="823051" lvl="1" indent="-411526">
              <a:buFont typeface="+mj-lt"/>
              <a:buAutoNum type="arabicParenR"/>
              <a:defRPr/>
            </a:pPr>
            <a:r>
              <a:rPr lang="en-US" sz="1620" dirty="0"/>
              <a:t>Not performing AVS (Address Verification System) for key entered or card not present Visa Cards</a:t>
            </a:r>
          </a:p>
          <a:p>
            <a:pPr marL="823051" lvl="1" indent="-411526">
              <a:buFont typeface="+mj-lt"/>
              <a:buAutoNum type="arabicParenR"/>
              <a:defRPr/>
            </a:pPr>
            <a:endParaRPr lang="en-US" sz="1620" dirty="0"/>
          </a:p>
          <a:p>
            <a:pPr marL="823051" lvl="1" indent="-411526">
              <a:buFont typeface="+mj-lt"/>
              <a:buAutoNum type="arabicParenR"/>
              <a:defRPr/>
            </a:pPr>
            <a:r>
              <a:rPr lang="en-US" sz="1620" dirty="0"/>
              <a:t>Adherence to compliance standards</a:t>
            </a:r>
          </a:p>
          <a:p>
            <a:pPr marL="1280251" lvl="2" indent="-411526">
              <a:buFont typeface="Wingdings" panose="05000000000000000000" pitchFamily="2" charset="2"/>
              <a:buChar char="§"/>
            </a:pPr>
            <a:r>
              <a:rPr lang="en-US" sz="1620" dirty="0"/>
              <a:t>Electronic authorization</a:t>
            </a:r>
          </a:p>
          <a:p>
            <a:pPr marL="1280251" lvl="2" indent="-411526">
              <a:buFont typeface="Wingdings" panose="05000000000000000000" pitchFamily="2" charset="2"/>
              <a:buChar char="§"/>
            </a:pPr>
            <a:r>
              <a:rPr lang="en-US" sz="1620" dirty="0"/>
              <a:t>Authorization vs. settlement timing</a:t>
            </a:r>
          </a:p>
          <a:p>
            <a:pPr marL="1280251" lvl="2" indent="-411526">
              <a:buFont typeface="Wingdings" panose="05000000000000000000" pitchFamily="2" charset="2"/>
              <a:buChar char="§"/>
            </a:pPr>
            <a:r>
              <a:rPr lang="en-US" sz="1620" dirty="0"/>
              <a:t>Authorization vs. settlement $ amount tolerances</a:t>
            </a:r>
          </a:p>
          <a:p>
            <a:pPr marL="1295181" lvl="2" indent="-380936">
              <a:buFont typeface="Wingdings" pitchFamily="2" charset="2"/>
              <a:buChar char="Ø"/>
            </a:pPr>
            <a:endParaRPr lang="en-US" dirty="0"/>
          </a:p>
          <a:p>
            <a:pPr marL="823051" lvl="1" indent="-411526">
              <a:buFont typeface="+mj-lt"/>
              <a:buAutoNum type="arabicParenR"/>
            </a:pPr>
            <a:r>
              <a:rPr lang="en-US" sz="1620" dirty="0"/>
              <a:t>Not submitting Level II or III data for commercial cards (business, corporate, fleet and purchasing cards)</a:t>
            </a:r>
          </a:p>
          <a:p>
            <a:pPr marL="823051" lvl="1" indent="-411526">
              <a:buFont typeface="+mj-lt"/>
              <a:buAutoNum type="arabicParenR"/>
            </a:pPr>
            <a:endParaRPr lang="en-US" sz="1620" dirty="0"/>
          </a:p>
          <a:p>
            <a:pPr marL="823051" lvl="1" indent="-411526">
              <a:buFont typeface="+mj-lt"/>
              <a:buAutoNum type="arabicParenR"/>
            </a:pPr>
            <a:r>
              <a:rPr lang="en-US" sz="1620" dirty="0"/>
              <a:t>Missing industry specific data for the travel industry</a:t>
            </a:r>
          </a:p>
          <a:p>
            <a:pPr marL="1280251" lvl="2" indent="-411526">
              <a:buFont typeface="Wingdings" panose="05000000000000000000" pitchFamily="2" charset="2"/>
              <a:buChar char="§"/>
            </a:pPr>
            <a:r>
              <a:rPr lang="en-US" sz="1620" dirty="0"/>
              <a:t>Lodging data (Check-in/out dates, folio, customer service number)</a:t>
            </a:r>
          </a:p>
          <a:p>
            <a:pPr marL="1280251" lvl="2" indent="-411526">
              <a:buFont typeface="Wingdings" panose="05000000000000000000" pitchFamily="2" charset="2"/>
              <a:buChar char="§"/>
            </a:pPr>
            <a:r>
              <a:rPr lang="en-US" sz="1620" dirty="0"/>
              <a:t>Airline passenger data (ticket number, passenger name, itinerary data, ancillary data)</a:t>
            </a:r>
          </a:p>
          <a:p>
            <a:pPr marL="411525" lvl="1"/>
            <a:endParaRPr lang="en-US" sz="1620" dirty="0"/>
          </a:p>
        </p:txBody>
      </p:sp>
    </p:spTree>
    <p:extLst>
      <p:ext uri="{BB962C8B-B14F-4D97-AF65-F5344CB8AC3E}">
        <p14:creationId xmlns:p14="http://schemas.microsoft.com/office/powerpoint/2010/main" val="455628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800707" cy="4525963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00" dirty="0"/>
              <a:t>Card networks work with banks to issue credit and debit cards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00" dirty="0"/>
              <a:t>Card networks earn assessments (~0.13%) and dues (~$0.02) for each </a:t>
            </a:r>
            <a:r>
              <a:rPr lang="en-US" sz="1800" dirty="0" err="1"/>
              <a:t>txn</a:t>
            </a:r>
            <a:r>
              <a:rPr lang="en-US" sz="1800" dirty="0"/>
              <a:t> in addition to other ancillary fees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00" dirty="0"/>
              <a:t>International/Cross Border Fees can be significant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00" dirty="0"/>
              <a:t>AmEx contracts directly with merchants with exception of small merchants processing &lt;$1MM in AmEx sales per year.  Small merchants can contract AmEx through their acquirers/ISOs via </a:t>
            </a:r>
            <a:r>
              <a:rPr lang="en-US" sz="1800" dirty="0" err="1"/>
              <a:t>OptBlue</a:t>
            </a:r>
            <a:r>
              <a:rPr lang="en-US" sz="1800" dirty="0"/>
              <a:t> program. 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000" dirty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dirty="0"/>
              <a:t>Understanding Card Networks</a:t>
            </a:r>
            <a:endParaRPr lang="en-US" dirty="0">
              <a:solidFill>
                <a:srgbClr val="FF66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6146383"/>
            <a:ext cx="6104574" cy="437061"/>
          </a:xfrm>
          <a:prstGeom prst="rect">
            <a:avLst/>
          </a:prstGeom>
          <a:noFill/>
        </p:spPr>
        <p:txBody>
          <a:bodyPr wrap="square" lIns="82314" tIns="41157" rIns="82314" bIns="41157" rtlCol="0">
            <a:spAutoFit/>
          </a:bodyPr>
          <a:lstStyle/>
          <a:p>
            <a:r>
              <a:rPr lang="en-US" sz="1100" dirty="0">
                <a:latin typeface="Calibri" pitchFamily="34" charset="0"/>
              </a:rPr>
              <a:t>Notes: American  Express is a network and issuer of its own cards.  Market share data based on 2011 credit card purchases…data from February 2016 </a:t>
            </a:r>
            <a:r>
              <a:rPr lang="en-US" sz="1100" dirty="0" err="1">
                <a:latin typeface="Calibri" pitchFamily="34" charset="0"/>
              </a:rPr>
              <a:t>Nilson</a:t>
            </a:r>
            <a:r>
              <a:rPr lang="en-US" sz="1100" dirty="0">
                <a:latin typeface="Calibri" pitchFamily="34" charset="0"/>
              </a:rPr>
              <a:t> Report.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22943" y="4998935"/>
            <a:ext cx="2192560" cy="298561"/>
          </a:xfrm>
          <a:prstGeom prst="rect">
            <a:avLst/>
          </a:prstGeom>
          <a:noFill/>
        </p:spPr>
        <p:txBody>
          <a:bodyPr wrap="none" lIns="82314" tIns="41157" rIns="82314" bIns="41157" rtlCol="0">
            <a:spAutoFit/>
          </a:bodyPr>
          <a:lstStyle/>
          <a:p>
            <a:r>
              <a:rPr lang="en-US" sz="1400" i="1" dirty="0"/>
              <a:t>Card Network Market Share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 t="79912" r="75439"/>
          <a:stretch>
            <a:fillRect/>
          </a:stretch>
        </p:blipFill>
        <p:spPr bwMode="auto">
          <a:xfrm>
            <a:off x="7848600" y="5398582"/>
            <a:ext cx="960270" cy="126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13047" b="15918"/>
          <a:stretch>
            <a:fillRect/>
          </a:stretch>
        </p:blipFill>
        <p:spPr bwMode="auto">
          <a:xfrm>
            <a:off x="5362651" y="1672556"/>
            <a:ext cx="3772489" cy="336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5107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Assessments &amp; Dues are the second largest cost of card processing</a:t>
            </a:r>
          </a:p>
          <a:p>
            <a:r>
              <a:rPr lang="en-US" sz="1800" dirty="0"/>
              <a:t>Make up about 7-15% of cost</a:t>
            </a:r>
          </a:p>
          <a:p>
            <a:r>
              <a:rPr lang="en-US" sz="1800" dirty="0"/>
              <a:t>Paid directly to the card associations and cover the operating costs of managing these networks</a:t>
            </a:r>
          </a:p>
          <a:p>
            <a:r>
              <a:rPr lang="en-US" sz="1800" dirty="0"/>
              <a:t>Assessments range from 0.12% to 0.14% </a:t>
            </a:r>
          </a:p>
          <a:p>
            <a:pPr lvl="1"/>
            <a:r>
              <a:rPr lang="en-US" sz="1400" dirty="0"/>
              <a:t>Flat-rate percentages charged against total gross monthly sales</a:t>
            </a:r>
          </a:p>
          <a:p>
            <a:r>
              <a:rPr lang="en-US" sz="1800" dirty="0"/>
              <a:t>Dues is a grouping of various other miscellaneous fees</a:t>
            </a:r>
          </a:p>
          <a:p>
            <a:r>
              <a:rPr lang="en-US" sz="1800" dirty="0"/>
              <a:t>Currently about 30 different assessments and dues fees in the US</a:t>
            </a:r>
          </a:p>
          <a:p>
            <a:r>
              <a:rPr lang="en-US" sz="1800" dirty="0"/>
              <a:t>While all card processors are subject to the same assessment fees, some processors may markup these fees to the merchant</a:t>
            </a:r>
          </a:p>
          <a:p>
            <a:r>
              <a:rPr lang="en-US" sz="1800" dirty="0"/>
              <a:t>Most dues are not able to be optimized, there are a few that may be reduced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Assessments &amp; Dues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03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Understanding Merchant Acquirers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796" y="1718625"/>
            <a:ext cx="8779611" cy="2881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Acquirers link merchants to the card networks and provide authorization, settlement, service and reporting services. If a merchant goes out of business, the acquirer is liable for all chargebacks.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3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The top 10 acquirers process roughly 90% of the card sales in the U.S.</a:t>
            </a:r>
            <a:r>
              <a:rPr lang="en-US" sz="1800" baseline="30000" dirty="0"/>
              <a:t>1,2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3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There are about 1,400 ISOs (Independent Sales Organizations) that resell card services for these 10 acquirers</a:t>
            </a:r>
          </a:p>
          <a:p>
            <a:pPr>
              <a:buFont typeface="Arial" pitchFamily="34" charset="0"/>
              <a:buNone/>
            </a:pPr>
            <a:endParaRPr lang="en-US" sz="1300" dirty="0"/>
          </a:p>
        </p:txBody>
      </p:sp>
      <p:sp>
        <p:nvSpPr>
          <p:cNvPr id="8" name="TextBox 7"/>
          <p:cNvSpPr txBox="1"/>
          <p:nvPr/>
        </p:nvSpPr>
        <p:spPr>
          <a:xfrm>
            <a:off x="1093590" y="6019800"/>
            <a:ext cx="7202025" cy="437061"/>
          </a:xfrm>
          <a:prstGeom prst="rect">
            <a:avLst/>
          </a:prstGeom>
          <a:noFill/>
        </p:spPr>
        <p:txBody>
          <a:bodyPr wrap="square" lIns="82314" tIns="41157" rIns="82314" bIns="41157" rtlCol="0">
            <a:spAutoFit/>
          </a:bodyPr>
          <a:lstStyle/>
          <a:p>
            <a:r>
              <a:rPr lang="en-US" sz="1100" baseline="30000" dirty="0">
                <a:latin typeface="Calibri" pitchFamily="34" charset="0"/>
              </a:rPr>
              <a:t>1</a:t>
            </a:r>
            <a:r>
              <a:rPr lang="en-US" sz="1100" dirty="0">
                <a:latin typeface="Calibri" pitchFamily="34" charset="0"/>
              </a:rPr>
              <a:t>Data compiled from March 2017 </a:t>
            </a:r>
            <a:r>
              <a:rPr lang="en-US" sz="1100" dirty="0" err="1">
                <a:latin typeface="Calibri" pitchFamily="34" charset="0"/>
              </a:rPr>
              <a:t>Nilson</a:t>
            </a:r>
            <a:r>
              <a:rPr lang="en-US" sz="1100" dirty="0">
                <a:latin typeface="Calibri" pitchFamily="34" charset="0"/>
              </a:rPr>
              <a:t> report. Rankings based on total credit, signature debit and PIN debit sales for 2016.</a:t>
            </a:r>
          </a:p>
          <a:p>
            <a:r>
              <a:rPr lang="en-US" sz="1100" baseline="30000" dirty="0">
                <a:latin typeface="Calibri" pitchFamily="34" charset="0"/>
              </a:rPr>
              <a:t>2</a:t>
            </a:r>
            <a:r>
              <a:rPr lang="en-US" sz="1100" dirty="0">
                <a:latin typeface="Calibri" pitchFamily="34" charset="0"/>
              </a:rPr>
              <a:t>First Data Merchant Services ranking includes joint ventures with </a:t>
            </a:r>
            <a:r>
              <a:rPr lang="en-US" sz="1100" dirty="0" err="1">
                <a:latin typeface="Calibri" pitchFamily="34" charset="0"/>
              </a:rPr>
              <a:t>BofA</a:t>
            </a:r>
            <a:r>
              <a:rPr lang="en-US" sz="1100" dirty="0">
                <a:latin typeface="Calibri" pitchFamily="34" charset="0"/>
              </a:rPr>
              <a:t>, Wells Fargo and PNC and bank alliances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42" y="4030133"/>
            <a:ext cx="821355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68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30762"/>
          </a:xfrm>
        </p:spPr>
        <p:txBody>
          <a:bodyPr>
            <a:normAutofit/>
          </a:bodyPr>
          <a:lstStyle/>
          <a:p>
            <a:r>
              <a:rPr lang="en-US" sz="1800" dirty="0"/>
              <a:t>For large Enterprise merchants, Acquirer fees make up about 1-5% of the total cost of card processing</a:t>
            </a:r>
          </a:p>
          <a:p>
            <a:r>
              <a:rPr lang="en-US" sz="1800" dirty="0"/>
              <a:t>These fees are charged by the payment processor or merchant acquirer for authorization, settlement, reporting and account management services</a:t>
            </a:r>
          </a:p>
          <a:p>
            <a:r>
              <a:rPr lang="en-US" sz="1800" dirty="0"/>
              <a:t>Acquirer fees can include the following (all negotiable):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Other notes: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If you have multiple sales channels with multiple merchant accounts, consolidate for better pricing and security management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Understand your contract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Invest time to understand nuances of industry or get expert to sift through pricing proposals 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Acquirer Fees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21075"/>
            <a:ext cx="7162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32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199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Payment Analytics are visual tools used to understand and manage your organization’s payment data.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0" dirty="0"/>
              <a:t>The more complex the payment process, the more difficult it is for organizations to adopt a holistic approach to understanding their payments process and costs.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0" dirty="0"/>
              <a:t>If payment costs cannot be tracked or analyzed, they cannot be improved.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094663" cy="498475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Defining Payment Analytics</a:t>
            </a:r>
          </a:p>
        </p:txBody>
      </p:sp>
      <p:pic>
        <p:nvPicPr>
          <p:cNvPr id="22" name="Picture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48200"/>
            <a:ext cx="3107054" cy="178181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6FF9C42-2E1E-4ED5-9CB3-9C9FAE58112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810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Analytics in Payments?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97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kern="0" dirty="0">
                <a:cs typeface="Arial" pitchFamily="34" charset="0"/>
              </a:rPr>
              <a:t>Payment instruments vary in use, cost, and performance.  Applying payments analytics provides awareness and insights that are actionable.</a:t>
            </a:r>
          </a:p>
          <a:p>
            <a:pPr marL="0" indent="0">
              <a:buNone/>
            </a:pPr>
            <a:r>
              <a:rPr lang="en-US" sz="2200" dirty="0"/>
              <a:t>Analytics allow you to: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Proactively identify </a:t>
            </a:r>
            <a:r>
              <a:rPr lang="en-US" sz="2200" kern="0" dirty="0">
                <a:cs typeface="Arial" pitchFamily="34" charset="0"/>
              </a:rPr>
              <a:t>problems/trends and apply corrective measures before they become an issue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kern="0" dirty="0">
                <a:cs typeface="Arial" pitchFamily="34" charset="0"/>
              </a:rPr>
              <a:t>Monitor primary cost drivers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kern="0" dirty="0">
                <a:cs typeface="Arial" pitchFamily="34" charset="0"/>
              </a:rPr>
              <a:t>Understand cost components that can be controlled and managed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kern="0" dirty="0">
                <a:cs typeface="Arial" pitchFamily="34" charset="0"/>
              </a:rPr>
              <a:t>Understand your overall effective costs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kern="0" dirty="0">
                <a:cs typeface="Arial" pitchFamily="34" charset="0"/>
              </a:rPr>
              <a:t>Direct customers to lower cost options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kern="0" dirty="0">
                <a:cs typeface="Arial" pitchFamily="34" charset="0"/>
              </a:rPr>
              <a:t>Identify best practices to be applied throughout the organization.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6FF9C42-2E1E-4ED5-9CB3-9C9FAE58112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343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Build an Analytics Process?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52638" y="1643823"/>
            <a:ext cx="2550796" cy="2103120"/>
            <a:chOff x="0" y="0"/>
            <a:chExt cx="2800350" cy="2240280"/>
          </a:xfrm>
        </p:grpSpPr>
        <p:grpSp>
          <p:nvGrpSpPr>
            <p:cNvPr id="23" name="Group 22"/>
            <p:cNvGrpSpPr/>
            <p:nvPr/>
          </p:nvGrpSpPr>
          <p:grpSpPr>
            <a:xfrm>
              <a:off x="266700" y="85725"/>
              <a:ext cx="2390775" cy="2085975"/>
              <a:chOff x="0" y="0"/>
              <a:chExt cx="2390775" cy="2085975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525" y="581025"/>
                <a:ext cx="609600" cy="609600"/>
              </a:xfrm>
              <a:prstGeom prst="rect">
                <a:avLst/>
              </a:prstGeom>
              <a:noFill/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950" y="990600"/>
                <a:ext cx="600075" cy="600075"/>
              </a:xfrm>
              <a:prstGeom prst="rect">
                <a:avLst/>
              </a:prstGeom>
              <a:noFill/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050" y="1457325"/>
                <a:ext cx="628650" cy="628650"/>
              </a:xfrm>
              <a:prstGeom prst="rect">
                <a:avLst/>
              </a:prstGeom>
              <a:noFill/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4425" y="0"/>
                <a:ext cx="695325" cy="695325"/>
              </a:xfrm>
              <a:prstGeom prst="rect">
                <a:avLst/>
              </a:prstGeom>
              <a:noFill/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1925"/>
                <a:ext cx="819150" cy="819150"/>
              </a:xfrm>
              <a:prstGeom prst="rect">
                <a:avLst/>
              </a:prstGeom>
              <a:noFill/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8250" y="914400"/>
                <a:ext cx="714375" cy="714375"/>
              </a:xfrm>
              <a:prstGeom prst="rect">
                <a:avLst/>
              </a:prstGeom>
              <a:noFill/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3075" y="323850"/>
                <a:ext cx="647700" cy="647700"/>
              </a:xfrm>
              <a:prstGeom prst="rect">
                <a:avLst/>
              </a:prstGeom>
              <a:noFill/>
            </p:spPr>
          </p:pic>
        </p:grpSp>
        <p:sp>
          <p:nvSpPr>
            <p:cNvPr id="24" name="Shape 23"/>
            <p:cNvSpPr/>
            <p:nvPr/>
          </p:nvSpPr>
          <p:spPr>
            <a:xfrm>
              <a:off x="0" y="0"/>
              <a:ext cx="2800350" cy="2240280"/>
            </a:xfrm>
            <a:prstGeom prst="funnel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32" name="Picture 3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01" y="4267200"/>
            <a:ext cx="3107054" cy="1781810"/>
          </a:xfrm>
          <a:prstGeom prst="rect">
            <a:avLst/>
          </a:prstGeom>
          <a:noFill/>
        </p:spPr>
      </p:pic>
      <p:sp>
        <p:nvSpPr>
          <p:cNvPr id="34" name="Down Arrow 33"/>
          <p:cNvSpPr/>
          <p:nvPr/>
        </p:nvSpPr>
        <p:spPr>
          <a:xfrm>
            <a:off x="1558316" y="3781425"/>
            <a:ext cx="495300" cy="4857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6FF9C42-2E1E-4ED5-9CB3-9C9FAE58112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62798437"/>
              </p:ext>
            </p:extLst>
          </p:nvPr>
        </p:nvGraphicFramePr>
        <p:xfrm>
          <a:off x="3565970" y="1494088"/>
          <a:ext cx="5273229" cy="5227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56969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Complete View of Payments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800.846.1305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3965B00-FB80-944D-B3C9-56DB5E22F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17638"/>
            <a:ext cx="7315200" cy="533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49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Visualize Downgrade Costs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800.846.1305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BD681B-B89B-4A70-BEA9-D73D3335D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31774"/>
            <a:ext cx="6748010" cy="475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0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Proprietary &amp;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6FF9C42-2E1E-4ED5-9CB3-9C9FAE58112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Optimized Payments Consulting 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624012"/>
            <a:ext cx="8229600" cy="4525963"/>
          </a:xfrm>
        </p:spPr>
        <p:txBody>
          <a:bodyPr>
            <a:noAutofit/>
          </a:bodyPr>
          <a:lstStyle/>
          <a:p>
            <a:pPr marL="50800" indent="0" eaLnBrk="0" hangingPunct="0">
              <a:buNone/>
            </a:pPr>
            <a:r>
              <a:rPr lang="en-US" sz="2000" u="sng" dirty="0">
                <a:latin typeface="+mj-lt"/>
              </a:rPr>
              <a:t>Background</a:t>
            </a:r>
          </a:p>
          <a:p>
            <a:pPr marL="1033463" lvl="1" indent="-525463" eaLnBrk="0" hangingPunct="0">
              <a:buFont typeface="Arial" pitchFamily="34" charset="0"/>
              <a:buChar char="•"/>
            </a:pPr>
            <a:r>
              <a:rPr lang="en-US" sz="1800" dirty="0">
                <a:latin typeface="+mj-lt"/>
              </a:rPr>
              <a:t>Founded in 2007; privately held</a:t>
            </a:r>
          </a:p>
          <a:p>
            <a:pPr marL="1033463" lvl="1" indent="-525463" eaLnBrk="0" hangingPunct="0">
              <a:buFont typeface="Arial" pitchFamily="34" charset="0"/>
              <a:buChar char="•"/>
            </a:pPr>
            <a:r>
              <a:rPr lang="en-US" sz="1800" dirty="0">
                <a:latin typeface="+mj-lt"/>
              </a:rPr>
              <a:t>Headquartered in Atlanta </a:t>
            </a:r>
          </a:p>
          <a:p>
            <a:pPr marL="1033463" lvl="1" indent="-525463" eaLnBrk="0" hangingPunct="0">
              <a:buFont typeface="Arial" pitchFamily="34" charset="0"/>
              <a:buChar char="•"/>
            </a:pPr>
            <a:r>
              <a:rPr lang="en-US" sz="1800" dirty="0">
                <a:latin typeface="+mj-lt"/>
              </a:rPr>
              <a:t>Professional staff from payments industry</a:t>
            </a:r>
          </a:p>
          <a:p>
            <a:pPr marL="50800" indent="0" eaLnBrk="0" hangingPunct="0">
              <a:buNone/>
            </a:pPr>
            <a:r>
              <a:rPr lang="en-US" sz="2000" u="sng" dirty="0">
                <a:latin typeface="+mj-lt"/>
              </a:rPr>
              <a:t>Service offerings</a:t>
            </a:r>
          </a:p>
          <a:p>
            <a:pPr marL="1033463" lvl="1" indent="-525463" eaLnBrk="0" hangingPunct="0">
              <a:buFont typeface="Arial" pitchFamily="34" charset="0"/>
              <a:buChar char="•"/>
            </a:pPr>
            <a:r>
              <a:rPr lang="en-US" sz="1800" dirty="0">
                <a:latin typeface="+mj-lt"/>
              </a:rPr>
              <a:t>Payment analytics</a:t>
            </a:r>
          </a:p>
          <a:p>
            <a:pPr marL="1033463" lvl="1" indent="-525463" eaLnBrk="0" hangingPunct="0">
              <a:buFont typeface="Arial" pitchFamily="34" charset="0"/>
              <a:buChar char="•"/>
            </a:pPr>
            <a:r>
              <a:rPr lang="en-US" sz="1800" dirty="0">
                <a:latin typeface="+mj-lt"/>
              </a:rPr>
              <a:t>Payments consulting  - fee audits, RFPs, network negotiations </a:t>
            </a:r>
          </a:p>
          <a:p>
            <a:pPr marL="50800" indent="0" eaLnBrk="0" hangingPunct="0">
              <a:buNone/>
            </a:pPr>
            <a:r>
              <a:rPr lang="en-US" sz="2000" u="sng" dirty="0">
                <a:latin typeface="+mj-lt"/>
              </a:rPr>
              <a:t>Client profile</a:t>
            </a:r>
          </a:p>
          <a:p>
            <a:pPr marL="1033463" lvl="1" indent="-525463" eaLnBrk="0" hangingPunct="0">
              <a:buFont typeface="Arial" pitchFamily="34" charset="0"/>
              <a:buChar char="•"/>
            </a:pPr>
            <a:r>
              <a:rPr lang="en-US" sz="1800" dirty="0">
                <a:latin typeface="+mj-lt"/>
              </a:rPr>
              <a:t>Retail, Internet, b2b, healthcare, telecom merchants</a:t>
            </a:r>
          </a:p>
          <a:p>
            <a:pPr marL="1033463" lvl="1" indent="-525463" eaLnBrk="0" hangingPunct="0">
              <a:buFont typeface="Arial" pitchFamily="34" charset="0"/>
              <a:buChar char="•"/>
            </a:pPr>
            <a:r>
              <a:rPr lang="en-US" sz="1800" dirty="0">
                <a:latin typeface="+mj-lt"/>
              </a:rPr>
              <a:t>Mostly Fortune 2000</a:t>
            </a:r>
          </a:p>
        </p:txBody>
      </p:sp>
    </p:spTree>
    <p:extLst>
      <p:ext uri="{BB962C8B-B14F-4D97-AF65-F5344CB8AC3E}">
        <p14:creationId xmlns:p14="http://schemas.microsoft.com/office/powerpoint/2010/main" val="2584113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 Inefficiencies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800.846.1305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D9D14F-2BED-E646-A9A8-518839895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54138"/>
            <a:ext cx="4874271" cy="28067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B9341D6-C0E7-C248-8516-38779F9118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60" b="31878"/>
          <a:stretch/>
        </p:blipFill>
        <p:spPr>
          <a:xfrm>
            <a:off x="1306372" y="4682342"/>
            <a:ext cx="7381324" cy="1674008"/>
          </a:xfrm>
          <a:prstGeom prst="rect">
            <a:avLst/>
          </a:prstGeom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xmlns="" id="{8E71A662-870C-654E-85E8-76D0399BECC6}"/>
              </a:ext>
            </a:extLst>
          </p:cNvPr>
          <p:cNvSpPr txBox="1">
            <a:spLocks/>
          </p:cNvSpPr>
          <p:nvPr/>
        </p:nvSpPr>
        <p:spPr>
          <a:xfrm>
            <a:off x="152400" y="1727244"/>
            <a:ext cx="3660129" cy="2572109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indent="-306388" eaLnBrk="0" hangingPunct="0">
              <a:buFontTx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Gateway chip card issue costing merchant $20K per month</a:t>
            </a:r>
          </a:p>
          <a:p>
            <a:pPr marL="350838" indent="-306388" eaLnBrk="0" hangingPunct="0">
              <a:buFontTx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Issue started when chip terminals were implemented in July 2017</a:t>
            </a:r>
          </a:p>
          <a:p>
            <a:pPr marL="350838" indent="-306388" eaLnBrk="0" hangingPunct="0">
              <a:buFontTx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Transaction level detail shows specific chip transactions that downgraded</a:t>
            </a:r>
          </a:p>
        </p:txBody>
      </p:sp>
    </p:spTree>
    <p:extLst>
      <p:ext uri="{BB962C8B-B14F-4D97-AF65-F5344CB8AC3E}">
        <p14:creationId xmlns:p14="http://schemas.microsoft.com/office/powerpoint/2010/main" val="614626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 &amp; Improve Declines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84144"/>
            <a:ext cx="2895600" cy="365125"/>
          </a:xfrm>
        </p:spPr>
        <p:txBody>
          <a:bodyPr/>
          <a:lstStyle/>
          <a:p>
            <a:r>
              <a:rPr lang="en-US"/>
              <a:t>Proprietary &amp; Confidential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817C860-5778-9644-B027-F352DB9823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679" y="1606730"/>
            <a:ext cx="6705600" cy="4898416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xmlns="" id="{1B048DDE-CE5E-C84A-A750-B729203830F5}"/>
              </a:ext>
            </a:extLst>
          </p:cNvPr>
          <p:cNvSpPr txBox="1">
            <a:spLocks/>
          </p:cNvSpPr>
          <p:nvPr/>
        </p:nvSpPr>
        <p:spPr>
          <a:xfrm>
            <a:off x="304800" y="1606730"/>
            <a:ext cx="2057400" cy="4552214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Identify &amp; improve reasons for declines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Isolate issues with specific MIDs, issuers, etc.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Identify excessive auth attempts</a:t>
            </a:r>
          </a:p>
        </p:txBody>
      </p:sp>
    </p:spTree>
    <p:extLst>
      <p:ext uri="{BB962C8B-B14F-4D97-AF65-F5344CB8AC3E}">
        <p14:creationId xmlns:p14="http://schemas.microsoft.com/office/powerpoint/2010/main" val="1464165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/>
              <a:t>Understand &amp; Manage Chargebacks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84144"/>
            <a:ext cx="2895600" cy="365125"/>
          </a:xfrm>
        </p:spPr>
        <p:txBody>
          <a:bodyPr/>
          <a:lstStyle/>
          <a:p>
            <a:r>
              <a:rPr lang="en-US"/>
              <a:t>Proprietary &amp; Confidential</a:t>
            </a:r>
            <a:endParaRPr lang="en-US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xmlns="" id="{1B048DDE-CE5E-C84A-A750-B729203830F5}"/>
              </a:ext>
            </a:extLst>
          </p:cNvPr>
          <p:cNvSpPr txBox="1">
            <a:spLocks/>
          </p:cNvSpPr>
          <p:nvPr/>
        </p:nvSpPr>
        <p:spPr>
          <a:xfrm>
            <a:off x="304800" y="1606730"/>
            <a:ext cx="2286000" cy="4552214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Link chargeback to original sale(s)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Identify opportunities for improvement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One source for all vendor chargebacks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Track win rates and reason codes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477A39-CFE2-CF46-BE52-FFC1E1FBF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14" y="1559691"/>
            <a:ext cx="6379286" cy="51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17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Track your effective cost of card payments on a monthly basis</a:t>
            </a:r>
          </a:p>
          <a:p>
            <a:r>
              <a:rPr lang="en-US" sz="2400" dirty="0"/>
              <a:t>Implement payment analytics to understand KPIs and identify opportunities  </a:t>
            </a:r>
          </a:p>
          <a:p>
            <a:r>
              <a:rPr lang="en-US" sz="2400" dirty="0"/>
              <a:t>Reduce downgrades </a:t>
            </a:r>
          </a:p>
          <a:p>
            <a:r>
              <a:rPr lang="en-US" sz="2400" dirty="0"/>
              <a:t>Benchmark processing fees </a:t>
            </a:r>
          </a:p>
          <a:p>
            <a:r>
              <a:rPr lang="en-US" sz="2400" dirty="0"/>
              <a:t>Engage </a:t>
            </a:r>
            <a:r>
              <a:rPr lang="en-US" sz="2400"/>
              <a:t>your processors…ask questions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0321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What questions do you have?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(There is no such thing as a bad question!)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D2F2-9BA1-45DB-A266-34D38487683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6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3700" indent="-3937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Anand Goel</a:t>
            </a:r>
          </a:p>
          <a:p>
            <a:pPr marL="393700" indent="-3937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hlinkClick r:id="rId2"/>
              </a:rPr>
              <a:t>anand@optimizedpmts.com</a:t>
            </a:r>
            <a:endParaRPr lang="en-US" sz="2800" dirty="0"/>
          </a:p>
          <a:p>
            <a:pPr marL="393700" indent="-3937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404-542-8520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18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Understand the 3 key components of card processing costs</a:t>
            </a:r>
          </a:p>
          <a:p>
            <a:r>
              <a:rPr lang="en-US" sz="2800" dirty="0">
                <a:latin typeface="+mj-lt"/>
              </a:rPr>
              <a:t>Learn best practices in “optimizing” interchange and acquiring fees</a:t>
            </a:r>
          </a:p>
          <a:p>
            <a:r>
              <a:rPr lang="en-US" sz="2800" dirty="0">
                <a:latin typeface="+mj-lt"/>
              </a:rPr>
              <a:t>Learn a framework for simplifying and analyzing payments data</a:t>
            </a:r>
          </a:p>
          <a:p>
            <a:r>
              <a:rPr lang="en-US" sz="2800" dirty="0">
                <a:latin typeface="+mj-lt"/>
              </a:rPr>
              <a:t>Q&amp;A</a:t>
            </a:r>
          </a:p>
          <a:p>
            <a:pPr marL="0" indent="0">
              <a:buNone/>
            </a:pPr>
            <a:endParaRPr lang="en-US" sz="28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FF9C42-2E1E-4ED5-9CB3-9C9FAE58112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10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073">
              <a:defRPr/>
            </a:pPr>
            <a:fld id="{FA4C0163-9AC0-4B50-85CA-83A29DCC072F}" type="slidenum">
              <a:rPr lang="en-US">
                <a:latin typeface="+mn-lt"/>
              </a:rPr>
              <a:pPr defTabSz="913073">
                <a:defRPr/>
              </a:pPr>
              <a:t>4</a:t>
            </a:fld>
            <a:endParaRPr lang="en-US" dirty="0">
              <a:latin typeface="+mn-lt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785" y="548190"/>
            <a:ext cx="6651871" cy="548726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Components of Card Fees</a:t>
            </a:r>
            <a:endParaRPr lang="en-US" dirty="0">
              <a:solidFill>
                <a:srgbClr val="FF66CC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34818" y="1736753"/>
            <a:ext cx="4458397" cy="4024332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j-lt"/>
              </a:rPr>
              <a:t>For large merchants (annual card sales of $100M+), Interchange represents about 85% of the total cost and assessments represent 8% of the total cost</a:t>
            </a:r>
          </a:p>
          <a:p>
            <a:r>
              <a:rPr lang="en-US" sz="2000" dirty="0">
                <a:latin typeface="+mj-lt"/>
              </a:rPr>
              <a:t>Interchange fees can be managed and in some instances, negotiated with the card networks</a:t>
            </a:r>
          </a:p>
          <a:p>
            <a:r>
              <a:rPr lang="en-US" sz="2000" dirty="0">
                <a:latin typeface="+mj-lt"/>
              </a:rPr>
              <a:t>Processor and gateway fees average 7% of total cost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52400" y="1748785"/>
          <a:ext cx="4648200" cy="469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622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66"/>
              </a:spcBef>
              <a:spcAft>
                <a:spcPts val="666"/>
              </a:spcAft>
            </a:pPr>
            <a:r>
              <a:rPr lang="en-US" sz="2000" dirty="0"/>
              <a:t>Interchange (IC) is defined as the wholesale price, charged by Visa/MasterCard/Discover, for settling a credit/debit card transaction</a:t>
            </a:r>
          </a:p>
          <a:p>
            <a:pPr>
              <a:lnSpc>
                <a:spcPct val="120000"/>
              </a:lnSpc>
              <a:spcBef>
                <a:spcPts val="666"/>
              </a:spcBef>
              <a:spcAft>
                <a:spcPts val="666"/>
              </a:spcAft>
            </a:pPr>
            <a:r>
              <a:rPr lang="en-US" sz="2000" dirty="0"/>
              <a:t>All the IC that a merchant pays goes to the bank that issued the card</a:t>
            </a:r>
          </a:p>
          <a:p>
            <a:pPr lvl="1">
              <a:lnSpc>
                <a:spcPct val="120000"/>
              </a:lnSpc>
              <a:spcBef>
                <a:spcPts val="666"/>
              </a:spcBef>
              <a:spcAft>
                <a:spcPts val="666"/>
              </a:spcAft>
            </a:pPr>
            <a:r>
              <a:rPr lang="en-US" sz="2000" dirty="0"/>
              <a:t>For instance, if you use a Citibank Visa credit card at a Macy's department store and charge $100 - the IC cost of $1.61 (Visa CPS Retail at 1.51% + $0.10) goes to Citibank</a:t>
            </a:r>
          </a:p>
          <a:p>
            <a:pPr>
              <a:lnSpc>
                <a:spcPct val="120000"/>
              </a:lnSpc>
              <a:spcBef>
                <a:spcPts val="666"/>
              </a:spcBef>
              <a:spcAft>
                <a:spcPts val="666"/>
              </a:spcAft>
            </a:pPr>
            <a:r>
              <a:rPr lang="en-US" sz="2000" dirty="0"/>
              <a:t>Visa &amp; MasterCard interchange tables are available through their respective websites.  Discover interchange tables are available through acquirers.</a:t>
            </a:r>
          </a:p>
          <a:p>
            <a:pPr>
              <a:lnSpc>
                <a:spcPct val="120000"/>
              </a:lnSpc>
              <a:spcBef>
                <a:spcPts val="666"/>
              </a:spcBef>
              <a:spcAft>
                <a:spcPts val="666"/>
              </a:spcAft>
            </a:pPr>
            <a:r>
              <a:rPr lang="en-US" sz="2000" dirty="0"/>
              <a:t>For issuers, interchange revenue pays for 1) cost of money, 2) rewards programs, 3) internal costs including fraud and 4) profit</a:t>
            </a:r>
          </a:p>
          <a:p>
            <a:pPr>
              <a:lnSpc>
                <a:spcPct val="120000"/>
              </a:lnSpc>
              <a:spcBef>
                <a:spcPts val="666"/>
              </a:spcBef>
              <a:spcAft>
                <a:spcPts val="666"/>
              </a:spcAft>
            </a:pPr>
            <a:r>
              <a:rPr lang="en-US" sz="2000" dirty="0"/>
              <a:t>The U.S. has the highest credit interchange rates in the developed world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Interchange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800.846.1305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04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Visa/MC/Discover have setup a complex scheme of 700+ interchange rates.  Various considerations are involved in how interchange rates are set in the U.S.…</a:t>
            </a:r>
          </a:p>
          <a:p>
            <a:r>
              <a:rPr lang="en-US" dirty="0"/>
              <a:t>Macro Considerations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Competition amongst card networks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Card network and issuer strategies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Emerging markets/verticals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Legislation</a:t>
            </a:r>
          </a:p>
          <a:p>
            <a:r>
              <a:rPr lang="en-US" dirty="0"/>
              <a:t>Micro Considerations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Merchant's industry type (MCC – Merchant Category Code)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Type of card (Visa Traditional, Visa Rewards, Visa Signature, Visa Debit, etc.)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Method of entry (swiped vs. keyed)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Risk and adherence to compliance standards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 Many Rates?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800.846.1305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4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Uncontrollable factors</a:t>
            </a:r>
          </a:p>
          <a:p>
            <a:pPr lvl="1"/>
            <a:r>
              <a:rPr lang="en-US" sz="2000" dirty="0"/>
              <a:t>Type of Card (e.g. Visa Traditional, Visa Rewards, Visa Signature, Visa Debit, etc.)</a:t>
            </a:r>
          </a:p>
          <a:p>
            <a:pPr lvl="1"/>
            <a:r>
              <a:rPr lang="en-US" sz="2000" dirty="0"/>
              <a:t>Your Merchant Category Code (MCC)</a:t>
            </a:r>
          </a:p>
          <a:p>
            <a:pPr lvl="1"/>
            <a:r>
              <a:rPr lang="en-US" sz="2000" dirty="0"/>
              <a:t>Method of entry (e.g. swiped/dipped vs. keyed/CNP/Ecommerce)</a:t>
            </a:r>
          </a:p>
          <a:p>
            <a:pPr lvl="1"/>
            <a:r>
              <a:rPr lang="en-US" sz="2000" dirty="0"/>
              <a:t>Transaction amount/ticket size</a:t>
            </a:r>
          </a:p>
          <a:p>
            <a:r>
              <a:rPr lang="en-US" sz="2400" dirty="0"/>
              <a:t>Controllable Factors</a:t>
            </a:r>
          </a:p>
          <a:p>
            <a:pPr lvl="1"/>
            <a:r>
              <a:rPr lang="en-US" sz="2000" dirty="0"/>
              <a:t>Business processes (AVS, timeliness, etc.)</a:t>
            </a:r>
          </a:p>
          <a:p>
            <a:pPr lvl="1"/>
            <a:r>
              <a:rPr lang="en-US" sz="2000" dirty="0"/>
              <a:t>Transactional data attributes (Level II and Level III data)</a:t>
            </a:r>
          </a:p>
          <a:p>
            <a:pPr lvl="1"/>
            <a:r>
              <a:rPr lang="en-US" sz="2000" dirty="0"/>
              <a:t>Network routing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Controllable vs Uncontrollable Factors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800.846.1305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57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701126"/>
          </a:xfrm>
        </p:spPr>
        <p:txBody>
          <a:bodyPr>
            <a:noAutofit/>
          </a:bodyPr>
          <a:lstStyle/>
          <a:p>
            <a:r>
              <a:rPr lang="en-US" dirty="0"/>
              <a:t>Optimizing Interchange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90E307-EC9F-4E4A-B49C-EF26382B9250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9956" y="1737563"/>
            <a:ext cx="8642430" cy="374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marL="360085" indent="-360085" defTabSz="823051" fontAlgn="base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20" dirty="0"/>
              <a:t>All interchange can be grouped into seven meaningful categories</a:t>
            </a:r>
          </a:p>
          <a:p>
            <a:pPr marL="930220" lvl="1" indent="-472969" eaLnBrk="0" hangingPunct="0">
              <a:buFont typeface="+mj-lt"/>
              <a:buAutoNum type="arabicPeriod"/>
            </a:pPr>
            <a:r>
              <a:rPr lang="en-US" sz="1620" dirty="0"/>
              <a:t>Consumer traditional cards</a:t>
            </a:r>
          </a:p>
          <a:p>
            <a:pPr marL="930220" lvl="1" indent="-472969" eaLnBrk="0" hangingPunct="0">
              <a:buFont typeface="+mj-lt"/>
              <a:buAutoNum type="arabicPeriod"/>
            </a:pPr>
            <a:r>
              <a:rPr lang="en-US" sz="1620" dirty="0"/>
              <a:t>Consumer rewards cards</a:t>
            </a:r>
          </a:p>
          <a:p>
            <a:pPr marL="930220" lvl="1" indent="-472969" eaLnBrk="0" hangingPunct="0">
              <a:buFont typeface="+mj-lt"/>
              <a:buAutoNum type="arabicPeriod"/>
            </a:pPr>
            <a:r>
              <a:rPr lang="en-US" sz="1620" dirty="0"/>
              <a:t>Signature debit cards </a:t>
            </a:r>
          </a:p>
          <a:p>
            <a:pPr marL="930220" lvl="1" indent="-472969" eaLnBrk="0" hangingPunct="0">
              <a:buFont typeface="+mj-lt"/>
              <a:buAutoNum type="arabicPeriod"/>
            </a:pPr>
            <a:r>
              <a:rPr lang="en-US" sz="1620" dirty="0"/>
              <a:t>Commercial cards</a:t>
            </a:r>
          </a:p>
          <a:p>
            <a:pPr marL="930220" lvl="1" indent="-472969" eaLnBrk="0" hangingPunct="0">
              <a:buFont typeface="+mj-lt"/>
              <a:buAutoNum type="arabicPeriod"/>
            </a:pPr>
            <a:r>
              <a:rPr lang="en-US" sz="1620" dirty="0"/>
              <a:t>International cards</a:t>
            </a:r>
          </a:p>
          <a:p>
            <a:pPr marL="930220" lvl="1" indent="-472969" eaLnBrk="0" hangingPunct="0">
              <a:buFont typeface="+mj-lt"/>
              <a:buAutoNum type="arabicPeriod"/>
            </a:pPr>
            <a:r>
              <a:rPr lang="en-US" sz="1620" dirty="0">
                <a:solidFill>
                  <a:srgbClr val="FF0000"/>
                </a:solidFill>
              </a:rPr>
              <a:t>Downgrades</a:t>
            </a:r>
            <a:endParaRPr lang="en-US" sz="1620" dirty="0"/>
          </a:p>
          <a:p>
            <a:pPr marL="930220" lvl="1" indent="-472969" eaLnBrk="0" hangingPunct="0">
              <a:buFont typeface="+mj-lt"/>
              <a:buAutoNum type="arabicPeriod"/>
            </a:pPr>
            <a:r>
              <a:rPr lang="en-US" sz="1620" dirty="0"/>
              <a:t>Refunds</a:t>
            </a:r>
          </a:p>
          <a:p>
            <a:pPr marL="930220" lvl="1" indent="-472969" eaLnBrk="0" hangingPunct="0">
              <a:buFont typeface="Wingdings" panose="05000000000000000000" pitchFamily="2" charset="2"/>
              <a:buChar char="§"/>
            </a:pPr>
            <a:endParaRPr lang="en-US" sz="1620" dirty="0"/>
          </a:p>
          <a:p>
            <a:pPr marL="518694" indent="-472969" eaLnBrk="0" hangingPunct="0">
              <a:buFont typeface="Wingdings" panose="05000000000000000000" pitchFamily="2" charset="2"/>
              <a:buChar char="§"/>
            </a:pPr>
            <a:r>
              <a:rPr lang="en-US" sz="1620" dirty="0"/>
              <a:t>Not all interchange categories can be improved…only downgrades can be optimized to receive lower interchange rates </a:t>
            </a:r>
          </a:p>
          <a:p>
            <a:pPr marL="518694" indent="-472969" eaLnBrk="0" hangingPunct="0">
              <a:buFont typeface="Wingdings" panose="05000000000000000000" pitchFamily="2" charset="2"/>
              <a:buChar char="§"/>
            </a:pPr>
            <a:endParaRPr lang="en-US" sz="1620" dirty="0"/>
          </a:p>
          <a:p>
            <a:pPr marL="518694" indent="-472969" eaLnBrk="0" hangingPunct="0">
              <a:buFont typeface="Wingdings" panose="05000000000000000000" pitchFamily="2" charset="2"/>
              <a:buChar char="§"/>
            </a:pPr>
            <a:r>
              <a:rPr lang="en-US" sz="1620" dirty="0"/>
              <a:t>In certain retail scenarios, signature debit cards can be optimized through “PIN prompting”</a:t>
            </a:r>
          </a:p>
          <a:p>
            <a:pPr defTabSz="823051" fontAlgn="base">
              <a:spcAft>
                <a:spcPct val="0"/>
              </a:spcAft>
              <a:defRPr/>
            </a:pPr>
            <a:endParaRPr lang="en-US" sz="162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72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073">
              <a:defRPr/>
            </a:pPr>
            <a:fld id="{770428FA-F719-4CAE-B1A5-5F1D7946582B}" type="slidenum">
              <a:rPr lang="en-US">
                <a:latin typeface="+mn-lt"/>
              </a:rPr>
              <a:pPr defTabSz="913073">
                <a:defRPr/>
              </a:pPr>
              <a:t>9</a:t>
            </a:fld>
            <a:endParaRPr lang="en-US">
              <a:latin typeface="+mn-lt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924800" cy="699696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What is a Downgrade?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1631619"/>
            <a:ext cx="8642430" cy="446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marL="360085" indent="-360085" defTabSz="823051" fontAlgn="base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20" dirty="0"/>
              <a:t>A downgrade occurs when a transaction does not receive the best available interchange rate</a:t>
            </a:r>
          </a:p>
          <a:p>
            <a:pPr marL="360085" indent="-360085" defTabSz="823051" fontAlgn="base"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1620" dirty="0"/>
          </a:p>
          <a:p>
            <a:pPr marL="360085" indent="-360085" defTabSz="823051" fontAlgn="base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20" dirty="0"/>
              <a:t>Examples of downgraded interchange rates include:</a:t>
            </a:r>
          </a:p>
          <a:p>
            <a:pPr marL="817285" lvl="1" indent="-360085" defTabSz="823051" fontAlgn="base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20" dirty="0"/>
              <a:t>Visa</a:t>
            </a:r>
          </a:p>
          <a:p>
            <a:pPr marL="1274485" lvl="2" indent="-360085" defTabSz="823051" fontAlgn="base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20" dirty="0"/>
              <a:t>EIRF </a:t>
            </a:r>
          </a:p>
          <a:p>
            <a:pPr marL="1274485" lvl="2" indent="-360085" defTabSz="823051" fontAlgn="base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20" dirty="0"/>
              <a:t>Standard</a:t>
            </a:r>
          </a:p>
          <a:p>
            <a:pPr marL="1274485" lvl="2" indent="-360085" defTabSz="823051" fontAlgn="base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20" dirty="0"/>
              <a:t>Commercial Retail, CNP and B2B</a:t>
            </a:r>
          </a:p>
          <a:p>
            <a:pPr marL="1274485" lvl="2" indent="-360085" defTabSz="823051" fontAlgn="base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20" dirty="0"/>
              <a:t>Commercial Level II*</a:t>
            </a:r>
          </a:p>
          <a:p>
            <a:pPr marL="817285" lvl="1" indent="-360085" defTabSz="823051" fontAlgn="base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20" dirty="0"/>
              <a:t>MasterCard</a:t>
            </a:r>
          </a:p>
          <a:p>
            <a:pPr marL="1274485" lvl="2" indent="-360085" defTabSz="823051" fontAlgn="base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20" dirty="0"/>
              <a:t>Standard</a:t>
            </a:r>
          </a:p>
          <a:p>
            <a:pPr marL="1274485" lvl="2" indent="-360085" defTabSz="823051" fontAlgn="base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20" dirty="0"/>
              <a:t>Commercial Data Rate I</a:t>
            </a:r>
          </a:p>
          <a:p>
            <a:pPr marL="1274485" lvl="2" indent="-360085" defTabSz="823051" fontAlgn="base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20" dirty="0"/>
              <a:t>Commercial Data Rate II</a:t>
            </a:r>
          </a:p>
          <a:p>
            <a:pPr marL="1274485" lvl="2" indent="-360085" defTabSz="823051" fontAlgn="base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20" dirty="0"/>
              <a:t>Commercial T&amp;E I (depends on the industry and ticket size)</a:t>
            </a:r>
          </a:p>
          <a:p>
            <a:pPr marL="1274485" lvl="2" indent="-360085" defTabSz="823051" fontAlgn="base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20" dirty="0"/>
              <a:t>Commercial T&amp;E II (depends on the industry and ticket size)</a:t>
            </a:r>
          </a:p>
          <a:p>
            <a:pPr marL="817285" lvl="1" indent="-360085" defTabSz="823051" fontAlgn="base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20" dirty="0"/>
              <a:t>Discover </a:t>
            </a:r>
          </a:p>
          <a:p>
            <a:pPr marL="1274485" lvl="2" indent="-360085" defTabSz="823051" fontAlgn="base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20" dirty="0"/>
              <a:t>Mid Submission</a:t>
            </a:r>
          </a:p>
          <a:p>
            <a:pPr marL="1274485" lvl="2" indent="-360085" defTabSz="823051" fontAlgn="base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20" dirty="0"/>
              <a:t>Base Submission (Consumer and Commercial)</a:t>
            </a:r>
          </a:p>
          <a:p>
            <a:pPr marL="1274485" lvl="2" indent="-360085" defTabSz="823051" fontAlgn="base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en-US" sz="1620" dirty="0"/>
          </a:p>
          <a:p>
            <a:pPr marL="411525" lvl="1">
              <a:defRPr/>
            </a:pPr>
            <a:endParaRPr lang="en-US" sz="1620" dirty="0"/>
          </a:p>
          <a:p>
            <a:pPr marL="823051" lvl="1" indent="-411526">
              <a:buFont typeface="+mj-lt"/>
              <a:buAutoNum type="arabicParenR"/>
            </a:pPr>
            <a:endParaRPr lang="en-US" sz="1620" dirty="0"/>
          </a:p>
          <a:p>
            <a:pPr marL="472129" indent="-380936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F332D8-8B80-484C-A5DA-634B906CF371}"/>
              </a:ext>
            </a:extLst>
          </p:cNvPr>
          <p:cNvSpPr txBox="1"/>
          <p:nvPr/>
        </p:nvSpPr>
        <p:spPr>
          <a:xfrm>
            <a:off x="319376" y="6197673"/>
            <a:ext cx="6462424" cy="252371"/>
          </a:xfrm>
          <a:prstGeom prst="rect">
            <a:avLst/>
          </a:prstGeom>
          <a:noFill/>
        </p:spPr>
        <p:txBody>
          <a:bodyPr wrap="square" lIns="82289" tIns="41145" rIns="82289" bIns="41145" rtlCol="0">
            <a:spAutoFit/>
          </a:bodyPr>
          <a:lstStyle/>
          <a:p>
            <a:r>
              <a:rPr lang="en-US" sz="1100" dirty="0">
                <a:latin typeface="Cambria" panose="02040503050406030204" pitchFamily="18" charset="0"/>
              </a:rPr>
              <a:t>*depends on card type</a:t>
            </a:r>
          </a:p>
        </p:txBody>
      </p:sp>
    </p:spTree>
    <p:extLst>
      <p:ext uri="{BB962C8B-B14F-4D97-AF65-F5344CB8AC3E}">
        <p14:creationId xmlns:p14="http://schemas.microsoft.com/office/powerpoint/2010/main" val="933037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5551</TotalTime>
  <Words>1603</Words>
  <Application>Microsoft Office PowerPoint</Application>
  <PresentationFormat>On-screen Show (4:3)</PresentationFormat>
  <Paragraphs>244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Calibri</vt:lpstr>
      <vt:lpstr>Cambria</vt:lpstr>
      <vt:lpstr>Tahoma</vt:lpstr>
      <vt:lpstr>Times New Roman</vt:lpstr>
      <vt:lpstr>Wingdings</vt:lpstr>
      <vt:lpstr>Office Theme</vt:lpstr>
      <vt:lpstr>Understanding &amp; Reducing the Cost of Card Payments</vt:lpstr>
      <vt:lpstr>Optimized Payments Consulting </vt:lpstr>
      <vt:lpstr>Objectives</vt:lpstr>
      <vt:lpstr>Components of Card Fees</vt:lpstr>
      <vt:lpstr>Understanding Interchange</vt:lpstr>
      <vt:lpstr>Why So Many Rates?</vt:lpstr>
      <vt:lpstr>Controllable vs Uncontrollable Factors</vt:lpstr>
      <vt:lpstr>Optimizing Interchange</vt:lpstr>
      <vt:lpstr>What is a Downgrade?</vt:lpstr>
      <vt:lpstr>What are common reasons for downgrades?</vt:lpstr>
      <vt:lpstr>Understanding Card Networks</vt:lpstr>
      <vt:lpstr>Assessments &amp; Dues</vt:lpstr>
      <vt:lpstr>Understanding Merchant Acquirers</vt:lpstr>
      <vt:lpstr>Acquirer Fees</vt:lpstr>
      <vt:lpstr>Defining Payment Analytics</vt:lpstr>
      <vt:lpstr>Why Use Analytics in Payments?</vt:lpstr>
      <vt:lpstr>How to Build an Analytics Process?</vt:lpstr>
      <vt:lpstr>Create Complete View of Payments</vt:lpstr>
      <vt:lpstr>Visualize Downgrade Costs</vt:lpstr>
      <vt:lpstr>Highlight Inefficiencies</vt:lpstr>
      <vt:lpstr>Understand &amp; Improve Declines</vt:lpstr>
      <vt:lpstr>Understand &amp; Manage Chargebacks</vt:lpstr>
      <vt:lpstr>Summary of Best Practices</vt:lpstr>
      <vt:lpstr>Q &amp; A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</dc:creator>
  <cp:lastModifiedBy>Cornelison, Steven</cp:lastModifiedBy>
  <cp:revision>160</cp:revision>
  <cp:lastPrinted>2017-04-27T17:04:27Z</cp:lastPrinted>
  <dcterms:created xsi:type="dcterms:W3CDTF">2013-04-02T19:10:59Z</dcterms:created>
  <dcterms:modified xsi:type="dcterms:W3CDTF">2018-09-18T19:54:31Z</dcterms:modified>
</cp:coreProperties>
</file>